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92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anose="020B0604020202020204" charset="0"/>
      <p:regular r:id="rId18"/>
      <p:bold r:id="rId19"/>
      <p:italic r:id="rId20"/>
      <p:boldItalic r:id="rId21"/>
    </p:embeddedFont>
    <p:embeddedFont>
      <p:font typeface="Brush Script MT" panose="03060802040406070304" pitchFamily="66" charset="0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7528DA-7FAD-48B7-BE5C-43C075AF2E05}">
  <a:tblStyle styleId="{E17528DA-7FAD-48B7-BE5C-43C075AF2E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87" autoAdjust="0"/>
  </p:normalViewPr>
  <p:slideViewPr>
    <p:cSldViewPr snapToGrid="0">
      <p:cViewPr varScale="1">
        <p:scale>
          <a:sx n="107" d="100"/>
          <a:sy n="107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0569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32fcd6f7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32fcd6f7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80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0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63dc8c8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63dc8c8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97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5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91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7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9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3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8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95100" y="539500"/>
            <a:ext cx="7235700" cy="22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08125" y="3009175"/>
            <a:ext cx="39225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806525"/>
            <a:ext cx="5246400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713225" y="2901150"/>
            <a:ext cx="5246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18325" y="2380401"/>
            <a:ext cx="4383600" cy="1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18325" y="657900"/>
            <a:ext cx="2396400" cy="158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501800" y="1508750"/>
            <a:ext cx="6140400" cy="22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4956776" y="2726550"/>
            <a:ext cx="27471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440125" y="2726550"/>
            <a:ext cx="27471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440123" y="2229099"/>
            <a:ext cx="2747100" cy="4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956777" y="2229099"/>
            <a:ext cx="2747100" cy="4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713225" y="1248000"/>
            <a:ext cx="39717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713225" y="2040300"/>
            <a:ext cx="3971700" cy="1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5328075" y="998300"/>
            <a:ext cx="3102900" cy="4145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None/>
              <a:defRPr sz="2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46962"/>
          </p15:clr>
        </p15:guide>
        <p15:guide id="2" orient="horz" pos="2903">
          <p15:clr>
            <a:srgbClr val="E46962"/>
          </p15:clr>
        </p15:guide>
        <p15:guide id="3" pos="449">
          <p15:clr>
            <a:srgbClr val="E46962"/>
          </p15:clr>
        </p15:guide>
        <p15:guide id="4" pos="5311">
          <p15:clr>
            <a:srgbClr val="E46962"/>
          </p15:clr>
        </p15:guide>
        <p15:guide id="5" orient="horz" pos="64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1355428" y="1163371"/>
            <a:ext cx="7235700" cy="1199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 smtClean="0"/>
              <a:t>Thesis Presentation:</a:t>
            </a:r>
            <a:r>
              <a:rPr lang="en-US" sz="2800" dirty="0"/>
              <a:t> </a:t>
            </a:r>
            <a:r>
              <a:rPr lang="en-US" sz="2800" dirty="0" smtClean="0"/>
              <a:t>Overall process </a:t>
            </a:r>
            <a:r>
              <a:rPr lang="en-US" sz="2800" dirty="0"/>
              <a:t>for completing my Ph.D. thesis Project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3843353" y="3122621"/>
            <a:ext cx="3922500" cy="1310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Name: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Due </a:t>
            </a:r>
            <a:r>
              <a:rPr lang="en-US" dirty="0" smtClean="0"/>
              <a:t>Date: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0" name="Google Shape;50;p15"/>
          <p:cNvCxnSpPr/>
          <p:nvPr/>
        </p:nvCxnSpPr>
        <p:spPr>
          <a:xfrm>
            <a:off x="3161128" y="2433075"/>
            <a:ext cx="3624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" name="Google Shape;51;p15"/>
          <p:cNvGrpSpPr/>
          <p:nvPr/>
        </p:nvGrpSpPr>
        <p:grpSpPr>
          <a:xfrm rot="5400000">
            <a:off x="526034" y="1442266"/>
            <a:ext cx="374394" cy="962866"/>
            <a:chOff x="-720900" y="1958300"/>
            <a:chExt cx="462900" cy="1190488"/>
          </a:xfrm>
        </p:grpSpPr>
        <p:sp>
          <p:nvSpPr>
            <p:cNvPr id="52" name="Google Shape;52;p15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8430621" y="3637241"/>
            <a:ext cx="374394" cy="962866"/>
            <a:chOff x="-720900" y="1958300"/>
            <a:chExt cx="462900" cy="1190488"/>
          </a:xfrm>
        </p:grpSpPr>
        <p:sp>
          <p:nvSpPr>
            <p:cNvPr id="68" name="Google Shape;68;p15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43" name="Google Shape;143;p15"/>
          <p:cNvGrpSpPr/>
          <p:nvPr/>
        </p:nvGrpSpPr>
        <p:grpSpPr>
          <a:xfrm>
            <a:off x="357513" y="-1"/>
            <a:ext cx="711420" cy="1050883"/>
            <a:chOff x="6034650" y="3474"/>
            <a:chExt cx="711420" cy="1050883"/>
          </a:xfrm>
        </p:grpSpPr>
        <p:sp>
          <p:nvSpPr>
            <p:cNvPr id="144" name="Google Shape;144;p15"/>
            <p:cNvSpPr/>
            <p:nvPr/>
          </p:nvSpPr>
          <p:spPr>
            <a:xfrm>
              <a:off x="6289987" y="853551"/>
              <a:ext cx="200747" cy="200806"/>
            </a:xfrm>
            <a:custGeom>
              <a:avLst/>
              <a:gdLst/>
              <a:ahLst/>
              <a:cxnLst/>
              <a:rect l="l" t="t" r="r" b="b"/>
              <a:pathLst>
                <a:path w="3409" h="3410" extrusionOk="0">
                  <a:moveTo>
                    <a:pt x="1704" y="1"/>
                  </a:moveTo>
                  <a:cubicBezTo>
                    <a:pt x="752" y="1"/>
                    <a:pt x="0" y="752"/>
                    <a:pt x="0" y="1705"/>
                  </a:cubicBezTo>
                  <a:cubicBezTo>
                    <a:pt x="0" y="2657"/>
                    <a:pt x="752" y="3409"/>
                    <a:pt x="1704" y="3409"/>
                  </a:cubicBezTo>
                  <a:cubicBezTo>
                    <a:pt x="2657" y="3409"/>
                    <a:pt x="3409" y="2657"/>
                    <a:pt x="3409" y="1705"/>
                  </a:cubicBezTo>
                  <a:cubicBezTo>
                    <a:pt x="3409" y="752"/>
                    <a:pt x="2657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034650" y="558356"/>
              <a:ext cx="711420" cy="358743"/>
            </a:xfrm>
            <a:custGeom>
              <a:avLst/>
              <a:gdLst/>
              <a:ahLst/>
              <a:cxnLst/>
              <a:rect l="l" t="t" r="r" b="b"/>
              <a:pathLst>
                <a:path w="12081" h="6092" extrusionOk="0">
                  <a:moveTo>
                    <a:pt x="6041" y="1"/>
                  </a:moveTo>
                  <a:cubicBezTo>
                    <a:pt x="2707" y="1"/>
                    <a:pt x="0" y="2708"/>
                    <a:pt x="0" y="6041"/>
                  </a:cubicBezTo>
                  <a:lnTo>
                    <a:pt x="0" y="6091"/>
                  </a:lnTo>
                  <a:lnTo>
                    <a:pt x="12081" y="6091"/>
                  </a:lnTo>
                  <a:lnTo>
                    <a:pt x="12081" y="6041"/>
                  </a:lnTo>
                  <a:cubicBezTo>
                    <a:pt x="12081" y="2708"/>
                    <a:pt x="9374" y="1"/>
                    <a:pt x="6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390331" y="3474"/>
              <a:ext cx="59" cy="554956"/>
            </a:xfrm>
            <a:custGeom>
              <a:avLst/>
              <a:gdLst/>
              <a:ahLst/>
              <a:cxnLst/>
              <a:rect l="l" t="t" r="r" b="b"/>
              <a:pathLst>
                <a:path w="1" h="9424" fill="none" extrusionOk="0">
                  <a:moveTo>
                    <a:pt x="0" y="0"/>
                  </a:moveTo>
                  <a:lnTo>
                    <a:pt x="0" y="9424"/>
                  </a:lnTo>
                </a:path>
              </a:pathLst>
            </a:custGeom>
            <a:solidFill>
              <a:schemeClr val="lt1"/>
            </a:solidFill>
            <a:ln w="206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" y="2411931"/>
            <a:ext cx="2640517" cy="27315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49" y="770155"/>
            <a:ext cx="7704000" cy="572700"/>
          </a:xfrm>
        </p:spPr>
        <p:txBody>
          <a:bodyPr/>
          <a:lstStyle/>
          <a:p>
            <a:r>
              <a:rPr lang="en-US" u="sng" dirty="0" smtClean="0"/>
              <a:t>Introduction and </a:t>
            </a:r>
            <a:r>
              <a:rPr lang="en-US" u="sng" dirty="0" smtClean="0">
                <a:solidFill>
                  <a:schemeClr val="tx1"/>
                </a:solidFill>
              </a:rPr>
              <a:t>Conclusion Chapters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37" y="1271793"/>
            <a:ext cx="7693334" cy="3269438"/>
          </a:xfrm>
        </p:spPr>
        <p:txBody>
          <a:bodyPr/>
          <a:lstStyle/>
          <a:p>
            <a:r>
              <a:rPr lang="en-US" sz="1600" dirty="0" smtClean="0"/>
              <a:t>The </a:t>
            </a:r>
            <a:r>
              <a:rPr lang="en-US" sz="1600" dirty="0"/>
              <a:t>introduction chapter will include key sections for the project, including. </a:t>
            </a:r>
          </a:p>
          <a:p>
            <a:pPr marL="552450" lvl="0" indent="-400050">
              <a:buFont typeface="+mj-lt"/>
              <a:buAutoNum type="romanLcPeriod"/>
            </a:pPr>
            <a:r>
              <a:rPr lang="en-US" sz="1600" dirty="0"/>
              <a:t>Background </a:t>
            </a:r>
          </a:p>
          <a:p>
            <a:pPr marL="552450" lvl="0" indent="-400050">
              <a:buFont typeface="+mj-lt"/>
              <a:buAutoNum type="romanLcPeriod"/>
            </a:pPr>
            <a:r>
              <a:rPr lang="en-US" sz="1600" dirty="0"/>
              <a:t>Research gap</a:t>
            </a:r>
          </a:p>
          <a:p>
            <a:pPr marL="552450" lvl="0" indent="-400050">
              <a:buFont typeface="+mj-lt"/>
              <a:buAutoNum type="romanLcPeriod"/>
            </a:pPr>
            <a:r>
              <a:rPr lang="en-US" sz="1600" dirty="0"/>
              <a:t>Research objectives.</a:t>
            </a:r>
          </a:p>
          <a:p>
            <a:pPr marL="552450" lvl="0" indent="-400050">
              <a:buFont typeface="+mj-lt"/>
              <a:buAutoNum type="romanLcPeriod"/>
            </a:pPr>
            <a:r>
              <a:rPr lang="en-US" sz="1600" dirty="0"/>
              <a:t>Significance of the Study</a:t>
            </a:r>
          </a:p>
          <a:p>
            <a:r>
              <a:rPr lang="en-US" sz="1600" dirty="0"/>
              <a:t>The expected word count for the introduction chapter is 3,000 to 4,000 words.</a:t>
            </a:r>
          </a:p>
          <a:p>
            <a:r>
              <a:rPr lang="en-US" sz="1600" dirty="0"/>
              <a:t>The conclusion chapter will present an overview of the research findings and practical implications, such as policy and practice considerations. </a:t>
            </a:r>
          </a:p>
          <a:p>
            <a:r>
              <a:rPr lang="en-US" sz="1600" dirty="0"/>
              <a:t>This chapter will also include future research directions, which will identify potential areas to conduct further studies related to the </a:t>
            </a:r>
            <a:r>
              <a:rPr lang="en-US" sz="1600" dirty="0" smtClean="0"/>
              <a:t>study.</a:t>
            </a:r>
          </a:p>
          <a:p>
            <a:r>
              <a:rPr lang="en-US" sz="1600" dirty="0" smtClean="0"/>
              <a:t>The word count for the conclusion chapter will be approximately 5,000 to 7,000 words. </a:t>
            </a:r>
            <a:endParaRPr lang="en-US" sz="1600" dirty="0"/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13118" y="3840480"/>
            <a:ext cx="1135237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4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50" y="1843514"/>
            <a:ext cx="7704000" cy="572700"/>
          </a:xfrm>
        </p:spPr>
        <p:txBody>
          <a:bodyPr/>
          <a:lstStyle/>
          <a:p>
            <a:r>
              <a:rPr lang="en-US" sz="5400" dirty="0" smtClean="0">
                <a:latin typeface="Brush Script MT" panose="03060802040406070304" pitchFamily="66" charset="0"/>
              </a:rPr>
              <a:t>Thank you </a:t>
            </a:r>
            <a:r>
              <a:rPr lang="en-US" sz="5400" dirty="0" smtClean="0">
                <a:latin typeface="Brush Script MT" panose="03060802040406070304" pitchFamily="66" charset="0"/>
              </a:rPr>
              <a:t>for </a:t>
            </a:r>
            <a:r>
              <a:rPr lang="en-US" sz="5400" dirty="0" smtClean="0">
                <a:latin typeface="Brush Script MT" panose="03060802040406070304" pitchFamily="66" charset="0"/>
              </a:rPr>
              <a:t>Listening </a:t>
            </a:r>
            <a:endParaRPr lang="en-US" sz="5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821753" y="806435"/>
            <a:ext cx="6532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 smtClean="0"/>
              <a:t>Presentation </a:t>
            </a:r>
            <a:r>
              <a:rPr lang="en" u="sng" dirty="0" smtClean="0">
                <a:solidFill>
                  <a:schemeClr val="bg1">
                    <a:lumMod val="10000"/>
                  </a:schemeClr>
                </a:solidFill>
              </a:rPr>
              <a:t>Objectives</a:t>
            </a:r>
            <a:endParaRPr u="sng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1213658" y="1379135"/>
            <a:ext cx="6140400" cy="2776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 dirty="0"/>
              <a:t>The presentation aims to present </a:t>
            </a:r>
            <a:r>
              <a:rPr lang="en-US" sz="1400" dirty="0" smtClean="0"/>
              <a:t>an overview of the research. </a:t>
            </a:r>
            <a:endParaRPr lang="en-US" sz="1400" dirty="0"/>
          </a:p>
          <a:p>
            <a:pPr lvl="0"/>
            <a:r>
              <a:rPr lang="en-US" sz="1400" dirty="0" smtClean="0"/>
              <a:t>This includes different sections;</a:t>
            </a:r>
          </a:p>
          <a:p>
            <a:pPr marL="552450" lvl="0" indent="-400050">
              <a:buAutoNum type="romanLcPeriod"/>
            </a:pPr>
            <a:r>
              <a:rPr lang="en-US" sz="1400" dirty="0" smtClean="0"/>
              <a:t>Introduction</a:t>
            </a:r>
          </a:p>
          <a:p>
            <a:pPr marL="552450" lvl="0" indent="-400050">
              <a:buAutoNum type="romanLcPeriod"/>
            </a:pPr>
            <a:r>
              <a:rPr lang="en-US" sz="1400" dirty="0" smtClean="0"/>
              <a:t>Literature review</a:t>
            </a:r>
          </a:p>
          <a:p>
            <a:pPr marL="552450" lvl="0" indent="-400050">
              <a:buAutoNum type="romanLcPeriod"/>
            </a:pPr>
            <a:r>
              <a:rPr lang="en-US" sz="1400" dirty="0" smtClean="0"/>
              <a:t>Methodology</a:t>
            </a:r>
          </a:p>
          <a:p>
            <a:pPr marL="552450" lvl="0" indent="-400050">
              <a:buAutoNum type="romanLcPeriod"/>
            </a:pPr>
            <a:r>
              <a:rPr lang="en-US" sz="1400" dirty="0" smtClean="0"/>
              <a:t>Findings</a:t>
            </a:r>
          </a:p>
          <a:p>
            <a:pPr marL="552450" lvl="0" indent="-400050">
              <a:buAutoNum type="romanLcPeriod"/>
            </a:pPr>
            <a:r>
              <a:rPr lang="en-US" sz="1400" dirty="0" smtClean="0"/>
              <a:t>Discussion</a:t>
            </a:r>
          </a:p>
          <a:p>
            <a:pPr marL="552450" lvl="0" indent="-400050">
              <a:buAutoNum type="romanLcPeriod"/>
            </a:pPr>
            <a:r>
              <a:rPr lang="en-US" sz="1400" dirty="0" smtClean="0"/>
              <a:t>Conclusion</a:t>
            </a:r>
          </a:p>
          <a:p>
            <a:r>
              <a:rPr lang="en-US" sz="1400" dirty="0" smtClean="0"/>
              <a:t>However, this presentation does not finalize the whole research process as there might be changes as the research progresses. </a:t>
            </a:r>
            <a:endParaRPr lang="en-US" sz="1400" dirty="0"/>
          </a:p>
        </p:txBody>
      </p:sp>
      <p:grpSp>
        <p:nvGrpSpPr>
          <p:cNvPr id="153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154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69" name="Google Shape;169;p16"/>
          <p:cNvGrpSpPr/>
          <p:nvPr/>
        </p:nvGrpSpPr>
        <p:grpSpPr>
          <a:xfrm rot="5400000">
            <a:off x="8243584" y="4127141"/>
            <a:ext cx="374394" cy="962866"/>
            <a:chOff x="-720900" y="1958300"/>
            <a:chExt cx="462900" cy="1190488"/>
          </a:xfrm>
        </p:grpSpPr>
        <p:sp>
          <p:nvSpPr>
            <p:cNvPr id="170" name="Google Shape;170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877" y="1724594"/>
            <a:ext cx="2241412" cy="1656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Time Plan</a:t>
            </a:r>
            <a:endParaRPr lang="en-US" u="sng" dirty="0"/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90" y="68261"/>
            <a:ext cx="1323232" cy="104282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85023"/>
              </p:ext>
            </p:extLst>
          </p:nvPr>
        </p:nvGraphicFramePr>
        <p:xfrm>
          <a:off x="1066985" y="1208360"/>
          <a:ext cx="6756125" cy="3410763"/>
        </p:xfrm>
        <a:graphic>
          <a:graphicData uri="http://schemas.openxmlformats.org/drawingml/2006/table">
            <a:tbl>
              <a:tblPr firstRow="1" firstCol="1" bandRow="1">
                <a:tableStyleId>{E17528DA-7FAD-48B7-BE5C-43C075AF2E05}</a:tableStyleId>
              </a:tblPr>
              <a:tblGrid>
                <a:gridCol w="1611552"/>
                <a:gridCol w="681811"/>
                <a:gridCol w="433880"/>
                <a:gridCol w="433880"/>
                <a:gridCol w="371896"/>
                <a:gridCol w="433880"/>
                <a:gridCol w="433880"/>
                <a:gridCol w="433880"/>
                <a:gridCol w="433880"/>
                <a:gridCol w="743793"/>
                <a:gridCol w="743793"/>
              </a:tblGrid>
              <a:tr h="12037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Task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121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Complete Literature Review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Write up methodology 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Plan my Primary Research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Undertake my Primary Research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Analyse Primary Research Findings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6085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Write  discussion Chapter combining primary research findings and literature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365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Write introduction and conclusion chapters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Produce first draft of PhD thesis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Produce Second draft of PhD thesis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Produce Third draft of PhD thesis</a:t>
                      </a:r>
                      <a:endParaRPr lang="en-US" sz="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</a:tr>
              <a:tr h="243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Produce final draft and submission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0" marR="4564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67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49" y="672402"/>
            <a:ext cx="7704000" cy="572700"/>
          </a:xfrm>
        </p:spPr>
        <p:txBody>
          <a:bodyPr/>
          <a:lstStyle/>
          <a:p>
            <a:r>
              <a:rPr lang="en-US" u="sng" dirty="0" smtClean="0">
                <a:solidFill>
                  <a:schemeClr val="bg1">
                    <a:lumMod val="10000"/>
                  </a:schemeClr>
                </a:solidFill>
              </a:rPr>
              <a:t>Completing 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Literature Review</a:t>
            </a:r>
            <a:endParaRPr lang="en-US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565" y="1227838"/>
            <a:ext cx="7751012" cy="3436325"/>
          </a:xfrm>
        </p:spPr>
        <p:txBody>
          <a:bodyPr/>
          <a:lstStyle/>
          <a:p>
            <a:r>
              <a:rPr lang="en-US" sz="1600" dirty="0"/>
              <a:t>The primary objective of this study is to investigate board diversity characteristics and its impact on performance in Libyan Commercial Banks. </a:t>
            </a:r>
          </a:p>
          <a:p>
            <a:r>
              <a:rPr lang="en-US" sz="1600" dirty="0"/>
              <a:t>The literature review section will be approximately 20,000 – 25,000 words. </a:t>
            </a:r>
          </a:p>
          <a:p>
            <a:r>
              <a:rPr lang="en-US" sz="1600" dirty="0"/>
              <a:t>The allocated timeframe for completing this section is three months. </a:t>
            </a:r>
          </a:p>
          <a:p>
            <a:r>
              <a:rPr lang="en-US" sz="1600" dirty="0"/>
              <a:t>Some of the key themes to be addressed in the literature include;</a:t>
            </a:r>
          </a:p>
          <a:p>
            <a:pPr marL="438150" lvl="0" indent="-285750">
              <a:buFont typeface="+mj-lt"/>
              <a:buAutoNum type="romanLcPeriod"/>
            </a:pPr>
            <a:r>
              <a:rPr lang="en-US" sz="1600" dirty="0"/>
              <a:t>Board Diversity – definitions, dimensions, application.</a:t>
            </a:r>
          </a:p>
          <a:p>
            <a:pPr marL="438150" lvl="0" indent="-285750">
              <a:buFont typeface="+mj-lt"/>
              <a:buAutoNum type="romanLcPeriod"/>
            </a:pPr>
            <a:r>
              <a:rPr lang="en-US" sz="1600" dirty="0"/>
              <a:t>Importance of board diversity in corporate governance in Libya.</a:t>
            </a:r>
          </a:p>
          <a:p>
            <a:pPr marL="438150" lvl="0" indent="-285750">
              <a:buFont typeface="+mj-lt"/>
              <a:buAutoNum type="romanLcPeriod"/>
            </a:pPr>
            <a:r>
              <a:rPr lang="en-US" sz="1600" dirty="0"/>
              <a:t>Global trends in board diversity. </a:t>
            </a:r>
          </a:p>
          <a:p>
            <a:pPr marL="438150" lvl="0" indent="-285750">
              <a:buFont typeface="+mj-lt"/>
              <a:buAutoNum type="romanLcPeriod"/>
            </a:pPr>
            <a:r>
              <a:rPr lang="en-US" sz="1600" dirty="0"/>
              <a:t>Libya – background and economy, including roles of banks. </a:t>
            </a:r>
          </a:p>
          <a:p>
            <a:pPr marL="438150" lvl="0" indent="-285750">
              <a:buFont typeface="+mj-lt"/>
              <a:buAutoNum type="romanLcPeriod"/>
            </a:pPr>
            <a:r>
              <a:rPr lang="en-US" sz="1600" dirty="0"/>
              <a:t>Regulation of Banks on board diversity in Libya.</a:t>
            </a:r>
          </a:p>
          <a:p>
            <a:pPr marL="438150" lvl="0" indent="-285750">
              <a:buFont typeface="+mj-lt"/>
              <a:buAutoNum type="romanLcPeriod"/>
            </a:pPr>
            <a:r>
              <a:rPr lang="en-US" sz="1600" dirty="0"/>
              <a:t>Potential implication for Libyan Commercial Banks.</a:t>
            </a:r>
            <a:r>
              <a:rPr lang="en-US" sz="1600" b="1" dirty="0"/>
              <a:t> </a:t>
            </a:r>
            <a:endParaRPr lang="en-US" sz="1600" dirty="0"/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4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0" y="771946"/>
            <a:ext cx="7704000" cy="572700"/>
          </a:xfrm>
        </p:spPr>
        <p:txBody>
          <a:bodyPr/>
          <a:lstStyle/>
          <a:p>
            <a:r>
              <a:rPr lang="en-US" u="sng" dirty="0" smtClean="0"/>
              <a:t>Methodology</a:t>
            </a:r>
            <a:endParaRPr lang="en-US" u="sng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13" y="1366609"/>
            <a:ext cx="6687671" cy="3269438"/>
          </a:xfrm>
        </p:spPr>
        <p:txBody>
          <a:bodyPr/>
          <a:lstStyle/>
          <a:p>
            <a:r>
              <a:rPr lang="en-US" sz="1600" dirty="0"/>
              <a:t>This would present the overview approach used in collecting the data collected. </a:t>
            </a:r>
          </a:p>
          <a:p>
            <a:pPr marL="152400" indent="0">
              <a:buNone/>
            </a:pPr>
            <a:r>
              <a:rPr lang="en-US" sz="1600" i="1" dirty="0" smtClean="0"/>
              <a:t>i. Research </a:t>
            </a:r>
            <a:r>
              <a:rPr lang="en-US" sz="1600" i="1" dirty="0"/>
              <a:t>design </a:t>
            </a:r>
            <a:endParaRPr lang="en-US" sz="1600" dirty="0" smtClean="0"/>
          </a:p>
          <a:p>
            <a:r>
              <a:rPr lang="en-US" sz="1600" dirty="0" smtClean="0"/>
              <a:t>Mixed </a:t>
            </a:r>
            <a:r>
              <a:rPr lang="en-US" sz="1600" dirty="0"/>
              <a:t>research design </a:t>
            </a:r>
          </a:p>
          <a:p>
            <a:r>
              <a:rPr lang="en-US" sz="1600" dirty="0"/>
              <a:t>Deductive approach</a:t>
            </a:r>
          </a:p>
          <a:p>
            <a:pPr marL="152400" indent="0">
              <a:buNone/>
            </a:pPr>
            <a:r>
              <a:rPr lang="en-US" sz="1600" dirty="0" smtClean="0"/>
              <a:t>ii. </a:t>
            </a:r>
            <a:r>
              <a:rPr lang="en-US" sz="1600" i="1" dirty="0" smtClean="0"/>
              <a:t>Data </a:t>
            </a:r>
            <a:r>
              <a:rPr lang="en-US" sz="1600" i="1" dirty="0"/>
              <a:t>Collection</a:t>
            </a:r>
          </a:p>
          <a:p>
            <a:r>
              <a:rPr lang="en-US" sz="1600" dirty="0"/>
              <a:t>Questionnaires and semi-structured interviews.</a:t>
            </a:r>
          </a:p>
          <a:p>
            <a:pPr marL="152400" indent="0">
              <a:buNone/>
            </a:pPr>
            <a:r>
              <a:rPr lang="en-US" sz="1600" dirty="0" smtClean="0"/>
              <a:t>iii. </a:t>
            </a:r>
            <a:r>
              <a:rPr lang="en-US" sz="1600" i="1" dirty="0" smtClean="0"/>
              <a:t>Participants </a:t>
            </a:r>
            <a:endParaRPr lang="en-US" sz="1600" i="1" dirty="0"/>
          </a:p>
          <a:p>
            <a:r>
              <a:rPr lang="en-US" sz="1600" dirty="0"/>
              <a:t>Fifty participants from banking institutions.</a:t>
            </a:r>
          </a:p>
          <a:p>
            <a:r>
              <a:rPr lang="en-US" sz="1600" dirty="0"/>
              <a:t>The research will use convenience sampling for easier accessibility. </a:t>
            </a:r>
          </a:p>
          <a:p>
            <a:r>
              <a:rPr lang="en-US" sz="1600" dirty="0"/>
              <a:t>This section will be approximately 10,000 words. </a:t>
            </a:r>
          </a:p>
          <a:p>
            <a:r>
              <a:rPr lang="en-US" sz="1600" dirty="0"/>
              <a:t>Completing this section will take approximately four months. </a:t>
            </a:r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13118" y="3840480"/>
            <a:ext cx="1135237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96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0" y="771946"/>
            <a:ext cx="7704000" cy="572700"/>
          </a:xfrm>
        </p:spPr>
        <p:txBody>
          <a:bodyPr/>
          <a:lstStyle/>
          <a:p>
            <a:r>
              <a:rPr lang="en-US" u="sng" dirty="0"/>
              <a:t>Primary </a:t>
            </a:r>
            <a:r>
              <a:rPr lang="en-US" u="sng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013" y="1366609"/>
            <a:ext cx="6687671" cy="3269438"/>
          </a:xfrm>
        </p:spPr>
        <p:txBody>
          <a:bodyPr/>
          <a:lstStyle/>
          <a:p>
            <a:r>
              <a:rPr lang="en-US" sz="1600" dirty="0"/>
              <a:t>The targeted group for the study include board members, bank advisors, bank managers, and senior management. </a:t>
            </a:r>
          </a:p>
          <a:p>
            <a:r>
              <a:rPr lang="en-US" sz="1600" dirty="0"/>
              <a:t>To reach the participants, it will involve following different steps including;</a:t>
            </a:r>
          </a:p>
          <a:p>
            <a:r>
              <a:rPr lang="en-US" sz="1600" dirty="0"/>
              <a:t>Professional networks – using professional networks and industry to reach potential participants. </a:t>
            </a:r>
          </a:p>
          <a:p>
            <a:r>
              <a:rPr lang="en-US" sz="1600" dirty="0"/>
              <a:t>Direct outreach – contacting the potential participants through professional communication channels such as email. </a:t>
            </a:r>
          </a:p>
          <a:p>
            <a:r>
              <a:rPr lang="en-US" sz="1600" dirty="0"/>
              <a:t>Additional secondary research will be conducted, which will involve analyzing annual reports from 6 to 7 largest banks in Libya. </a:t>
            </a:r>
          </a:p>
          <a:p>
            <a:r>
              <a:rPr lang="en-US" sz="1600" dirty="0"/>
              <a:t>The expected timeframe for completing the primary research is nine months. </a:t>
            </a:r>
          </a:p>
          <a:p>
            <a:r>
              <a:rPr lang="en-US" sz="1600" dirty="0"/>
              <a:t> </a:t>
            </a:r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13118" y="3840480"/>
            <a:ext cx="1135237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0" y="771946"/>
            <a:ext cx="7704000" cy="572700"/>
          </a:xfrm>
        </p:spPr>
        <p:txBody>
          <a:bodyPr/>
          <a:lstStyle/>
          <a:p>
            <a:r>
              <a:rPr lang="en-US" u="sng" dirty="0"/>
              <a:t>Cont’d Primary </a:t>
            </a:r>
            <a:r>
              <a:rPr lang="en-US" u="sng" dirty="0">
                <a:solidFill>
                  <a:schemeClr val="tx1"/>
                </a:solidFill>
              </a:rPr>
              <a:t>Research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40" y="1245102"/>
            <a:ext cx="8096677" cy="3269438"/>
          </a:xfrm>
        </p:spPr>
        <p:txBody>
          <a:bodyPr/>
          <a:lstStyle/>
          <a:p>
            <a:pPr marL="152400" indent="0">
              <a:buNone/>
            </a:pPr>
            <a:r>
              <a:rPr lang="en-US" sz="1600" b="1" i="1" dirty="0" smtClean="0"/>
              <a:t>i. Questionnaire </a:t>
            </a:r>
            <a:r>
              <a:rPr lang="en-US" sz="1600" b="1" i="1" dirty="0"/>
              <a:t>distribution</a:t>
            </a:r>
          </a:p>
          <a:p>
            <a:r>
              <a:rPr lang="en-US" sz="1600" dirty="0"/>
              <a:t>Questionnaires will be distributed to the research participants as follows.  </a:t>
            </a:r>
          </a:p>
          <a:p>
            <a:pPr lvl="0"/>
            <a:r>
              <a:rPr lang="en-US" sz="1600" dirty="0"/>
              <a:t>Electronic distribution – this will include sending through electronic channels. </a:t>
            </a:r>
          </a:p>
          <a:p>
            <a:pPr lvl="0"/>
            <a:r>
              <a:rPr lang="en-US" sz="1600" dirty="0"/>
              <a:t>Deadline and follow-up – This will include specifying the timeframe for submitting the questionnaires. Reminders will be sent frequently to ensure they are completed within the required time.</a:t>
            </a:r>
          </a:p>
          <a:p>
            <a:pPr marL="152400" indent="0">
              <a:buNone/>
            </a:pPr>
            <a:r>
              <a:rPr lang="en-US" sz="1600" dirty="0" smtClean="0"/>
              <a:t>ii. </a:t>
            </a:r>
            <a:r>
              <a:rPr lang="en-US" sz="1600" b="1" i="1" dirty="0" smtClean="0"/>
              <a:t>Conducting </a:t>
            </a:r>
            <a:r>
              <a:rPr lang="en-US" sz="1600" b="1" i="1" dirty="0"/>
              <a:t>semi-structured interviews </a:t>
            </a:r>
          </a:p>
          <a:p>
            <a:r>
              <a:rPr lang="en-US" sz="1600" dirty="0"/>
              <a:t>Semi-structured interviews will be collected through face-to-face meetings. </a:t>
            </a:r>
          </a:p>
          <a:p>
            <a:r>
              <a:rPr lang="en-US" sz="1600" dirty="0"/>
              <a:t>This will include arranged meetings with the selected participants. </a:t>
            </a:r>
          </a:p>
          <a:p>
            <a:r>
              <a:rPr lang="en-US" sz="1600" dirty="0"/>
              <a:t>Guided interviews will be introduced to ensure the interviews are around the research problem. </a:t>
            </a:r>
          </a:p>
          <a:p>
            <a:r>
              <a:rPr lang="en-US" sz="1600" dirty="0"/>
              <a:t>It will involve seeking consent when recording the interviews to ensure comprehensive and accurate data collection. </a:t>
            </a:r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13118" y="3840480"/>
            <a:ext cx="1135237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4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40" y="771946"/>
            <a:ext cx="7704000" cy="572700"/>
          </a:xfrm>
        </p:spPr>
        <p:txBody>
          <a:bodyPr/>
          <a:lstStyle/>
          <a:p>
            <a:r>
              <a:rPr lang="en-US" u="sng" dirty="0"/>
              <a:t>Analyzing Primary </a:t>
            </a:r>
            <a:r>
              <a:rPr lang="en-US" u="sng" dirty="0">
                <a:solidFill>
                  <a:schemeClr val="tx1"/>
                </a:solidFill>
              </a:rPr>
              <a:t>Research 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40" y="1245102"/>
            <a:ext cx="8096677" cy="3269438"/>
          </a:xfrm>
        </p:spPr>
        <p:txBody>
          <a:bodyPr/>
          <a:lstStyle/>
          <a:p>
            <a:r>
              <a:rPr lang="en-US" sz="1600" dirty="0"/>
              <a:t>This section will entail analyzing the research findings from the data collected. </a:t>
            </a:r>
          </a:p>
          <a:p>
            <a:pPr marL="152400" indent="0">
              <a:buNone/>
            </a:pPr>
            <a:r>
              <a:rPr lang="en-US" sz="1600" b="1" i="1" dirty="0" smtClean="0"/>
              <a:t>i. Analyzing </a:t>
            </a:r>
            <a:r>
              <a:rPr lang="en-US" sz="1600" b="1" i="1" dirty="0"/>
              <a:t>qualitative data</a:t>
            </a:r>
          </a:p>
          <a:p>
            <a:r>
              <a:rPr lang="en-US" sz="1600" dirty="0"/>
              <a:t>This will include thematic analysis, which will reveal recurring patterns from the data collected. </a:t>
            </a:r>
          </a:p>
          <a:p>
            <a:pPr marL="152400" indent="0">
              <a:buNone/>
            </a:pPr>
            <a:r>
              <a:rPr lang="en-US" sz="1600" b="1" i="1" dirty="0" smtClean="0"/>
              <a:t>ii. Analyzing </a:t>
            </a:r>
            <a:r>
              <a:rPr lang="en-US" sz="1600" b="1" i="1" dirty="0"/>
              <a:t>quantitative data</a:t>
            </a:r>
          </a:p>
          <a:p>
            <a:r>
              <a:rPr lang="en-US" sz="1600" dirty="0"/>
              <a:t>This will include using SPSS analysis. </a:t>
            </a:r>
          </a:p>
          <a:p>
            <a:r>
              <a:rPr lang="en-US" sz="1600" dirty="0" smtClean="0"/>
              <a:t>SPPS analysis will include correlation </a:t>
            </a:r>
            <a:r>
              <a:rPr lang="en-US" sz="1600" dirty="0"/>
              <a:t>analysis and statistical significance. </a:t>
            </a:r>
          </a:p>
          <a:p>
            <a:r>
              <a:rPr lang="en-US" sz="1600" dirty="0"/>
              <a:t>For instance, correlation analysis will help show the relationship between performance metrics and board diversity characteristics. </a:t>
            </a:r>
          </a:p>
          <a:p>
            <a:r>
              <a:rPr lang="en-US" sz="1600" dirty="0"/>
              <a:t>The performance metrics will include data from market share and profitability.</a:t>
            </a:r>
          </a:p>
          <a:p>
            <a:r>
              <a:rPr lang="en-US" sz="1600" dirty="0"/>
              <a:t>This section will take approximately three months.</a:t>
            </a:r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13118" y="3840480"/>
            <a:ext cx="1135237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4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49" y="770155"/>
            <a:ext cx="7704000" cy="5727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Discussion </a:t>
            </a:r>
            <a:r>
              <a:rPr lang="en-US" u="sng" dirty="0" smtClean="0"/>
              <a:t>Chapter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37" y="1271793"/>
            <a:ext cx="4606054" cy="3269438"/>
          </a:xfrm>
        </p:spPr>
        <p:txBody>
          <a:bodyPr/>
          <a:lstStyle/>
          <a:p>
            <a:r>
              <a:rPr lang="en-US" sz="1600" dirty="0"/>
              <a:t>This chapter will include integrating the literature review and showing how it relates to the study findings. </a:t>
            </a:r>
          </a:p>
          <a:p>
            <a:r>
              <a:rPr lang="en-US" sz="1600" dirty="0"/>
              <a:t>In this section, I will show any emerging perspectives or trends related to board diversity. </a:t>
            </a:r>
          </a:p>
          <a:p>
            <a:r>
              <a:rPr lang="en-US" sz="1600" dirty="0"/>
              <a:t>Also, it will include implications of board diversity to Libyan commercial banks. </a:t>
            </a:r>
          </a:p>
          <a:p>
            <a:r>
              <a:rPr lang="en-US" sz="1600" dirty="0"/>
              <a:t>This section will take approximately three months. </a:t>
            </a:r>
            <a:endParaRPr lang="en-US" sz="1600" dirty="0" smtClean="0"/>
          </a:p>
          <a:p>
            <a:pPr marL="152400" indent="0">
              <a:buNone/>
            </a:pPr>
            <a:endParaRPr lang="en-US" sz="1600" dirty="0"/>
          </a:p>
        </p:txBody>
      </p:sp>
      <p:grpSp>
        <p:nvGrpSpPr>
          <p:cNvPr id="4" name="Google Shape;153;p16"/>
          <p:cNvGrpSpPr/>
          <p:nvPr/>
        </p:nvGrpSpPr>
        <p:grpSpPr>
          <a:xfrm>
            <a:off x="164046" y="536291"/>
            <a:ext cx="374394" cy="962866"/>
            <a:chOff x="-720900" y="1958300"/>
            <a:chExt cx="462900" cy="1190488"/>
          </a:xfrm>
        </p:grpSpPr>
        <p:sp>
          <p:nvSpPr>
            <p:cNvPr id="5" name="Google Shape;154;p16"/>
            <p:cNvSpPr/>
            <p:nvPr/>
          </p:nvSpPr>
          <p:spPr>
            <a:xfrm>
              <a:off x="-3240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" name="Google Shape;155;p16"/>
            <p:cNvSpPr/>
            <p:nvPr/>
          </p:nvSpPr>
          <p:spPr>
            <a:xfrm>
              <a:off x="-3240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156;p16"/>
            <p:cNvSpPr/>
            <p:nvPr/>
          </p:nvSpPr>
          <p:spPr>
            <a:xfrm>
              <a:off x="-3240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Google Shape;157;p16"/>
            <p:cNvSpPr/>
            <p:nvPr/>
          </p:nvSpPr>
          <p:spPr>
            <a:xfrm>
              <a:off x="-3240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" name="Google Shape;158;p16"/>
            <p:cNvSpPr/>
            <p:nvPr/>
          </p:nvSpPr>
          <p:spPr>
            <a:xfrm>
              <a:off x="-52245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" name="Google Shape;159;p16"/>
            <p:cNvSpPr/>
            <p:nvPr/>
          </p:nvSpPr>
          <p:spPr>
            <a:xfrm>
              <a:off x="-52245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160;p16"/>
            <p:cNvSpPr/>
            <p:nvPr/>
          </p:nvSpPr>
          <p:spPr>
            <a:xfrm>
              <a:off x="-52245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" name="Google Shape;161;p16"/>
            <p:cNvSpPr/>
            <p:nvPr/>
          </p:nvSpPr>
          <p:spPr>
            <a:xfrm>
              <a:off x="-52245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" name="Google Shape;162;p16"/>
            <p:cNvSpPr/>
            <p:nvPr/>
          </p:nvSpPr>
          <p:spPr>
            <a:xfrm>
              <a:off x="-720900" y="280167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" name="Google Shape;163;p16"/>
            <p:cNvSpPr/>
            <p:nvPr/>
          </p:nvSpPr>
          <p:spPr>
            <a:xfrm>
              <a:off x="-720900" y="308278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164;p16"/>
            <p:cNvSpPr/>
            <p:nvPr/>
          </p:nvSpPr>
          <p:spPr>
            <a:xfrm>
              <a:off x="-720900" y="2239425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" name="Google Shape;165;p16"/>
            <p:cNvSpPr/>
            <p:nvPr/>
          </p:nvSpPr>
          <p:spPr>
            <a:xfrm>
              <a:off x="-720900" y="2520538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166;p16"/>
            <p:cNvSpPr/>
            <p:nvPr/>
          </p:nvSpPr>
          <p:spPr>
            <a:xfrm>
              <a:off x="-3240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" name="Google Shape;167;p16"/>
            <p:cNvSpPr/>
            <p:nvPr/>
          </p:nvSpPr>
          <p:spPr>
            <a:xfrm>
              <a:off x="-52245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168;p16"/>
            <p:cNvSpPr/>
            <p:nvPr/>
          </p:nvSpPr>
          <p:spPr>
            <a:xfrm>
              <a:off x="-720900" y="1958300"/>
              <a:ext cx="66000" cy="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13118" y="3840480"/>
            <a:ext cx="1135237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o.remove.bg/downloads/a8e8fc07-4774-4ac6-8833-1373a8a147f9/online-discussion-forums-engage-your-learners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39" y="1699779"/>
            <a:ext cx="3575218" cy="20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58110"/>
      </p:ext>
    </p:extLst>
  </p:cSld>
  <p:clrMapOvr>
    <a:masterClrMapping/>
  </p:clrMapOvr>
</p:sld>
</file>

<file path=ppt/theme/theme1.xml><?xml version="1.0" encoding="utf-8"?>
<a:theme xmlns:a="http://schemas.openxmlformats.org/drawingml/2006/main" name="Administrative Process Review Meeting Infographics by Slidesgo">
  <a:themeElements>
    <a:clrScheme name="Simple Light">
      <a:dk1>
        <a:srgbClr val="000000"/>
      </a:dk1>
      <a:lt1>
        <a:srgbClr val="F7F7F7"/>
      </a:lt1>
      <a:dk2>
        <a:srgbClr val="5757FF"/>
      </a:dk2>
      <a:lt2>
        <a:srgbClr val="FF1D2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791</Words>
  <Application>Microsoft Office PowerPoint</Application>
  <PresentationFormat>On-screen Show (16:9)</PresentationFormat>
  <Paragraphs>217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DM Sans</vt:lpstr>
      <vt:lpstr>Times New Roman</vt:lpstr>
      <vt:lpstr>Brush Script MT</vt:lpstr>
      <vt:lpstr>Arial</vt:lpstr>
      <vt:lpstr>Administrative Process Review Meeting Infographics by Slidesgo</vt:lpstr>
      <vt:lpstr>Thesis Presentation: Overall process for completing my Ph.D. thesis Project</vt:lpstr>
      <vt:lpstr>Presentation Objectives</vt:lpstr>
      <vt:lpstr>Time Plan</vt:lpstr>
      <vt:lpstr>Completing Literature Review</vt:lpstr>
      <vt:lpstr>Methodology</vt:lpstr>
      <vt:lpstr>Primary Research</vt:lpstr>
      <vt:lpstr>Cont’d Primary Research Plan</vt:lpstr>
      <vt:lpstr>Analyzing Primary Research Findings</vt:lpstr>
      <vt:lpstr>Discussion Chapter</vt:lpstr>
      <vt:lpstr>Introduction and Conclusion Chapters</vt:lpstr>
      <vt:lpstr>Thank you for Listening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Process Review Meeting Infographics</dc:title>
  <dc:creator>Vickie Gitonga</dc:creator>
  <cp:lastModifiedBy>Microsoft account</cp:lastModifiedBy>
  <cp:revision>47</cp:revision>
  <dcterms:modified xsi:type="dcterms:W3CDTF">2023-09-25T08:55:38Z</dcterms:modified>
</cp:coreProperties>
</file>