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256" r:id="rId5"/>
    <p:sldId id="263" r:id="rId6"/>
    <p:sldId id="264" r:id="rId7"/>
    <p:sldId id="265" r:id="rId8"/>
    <p:sldId id="266" r:id="rId9"/>
    <p:sldId id="267" r:id="rId10"/>
    <p:sldId id="268" r:id="rId11"/>
    <p:sldId id="269" r:id="rId12"/>
    <p:sldId id="270" r:id="rId13"/>
    <p:sldId id="271" r:id="rId14"/>
    <p:sldId id="272" r:id="rId15"/>
    <p:sldId id="273"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280" autoAdjust="0"/>
  </p:normalViewPr>
  <p:slideViewPr>
    <p:cSldViewPr snapToGrid="0">
      <p:cViewPr varScale="1">
        <p:scale>
          <a:sx n="76" d="100"/>
          <a:sy n="76" d="100"/>
        </p:scale>
        <p:origin x="126" y="82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2/13/2024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rgbClr val="D2472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838201" y="2402238"/>
            <a:ext cx="4508715" cy="2187227"/>
          </a:xfrm>
        </p:spPr>
        <p:txBody>
          <a:bodyPr anchor="ctr">
            <a:noAutofit/>
          </a:bodyPr>
          <a:lstStyle>
            <a:lvl1pPr algn="l">
              <a:defRPr sz="4800">
                <a:solidFill>
                  <a:srgbClr val="D247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t>2/13/2024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
        <p:nvSpPr>
          <p:cNvPr id="9" name="Rectangle 8"/>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t>2/13/2024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t>‹#›</a:t>
            </a:fld>
            <a:endParaRPr lang="en-US"/>
          </a:p>
        </p:txBody>
      </p:sp>
      <p:sp>
        <p:nvSpPr>
          <p:cNvPr id="11" name="Rectangle 10"/>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t>2/13/2024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t>‹#›</a:t>
            </a:fld>
            <a:endParaRPr lang="en-US"/>
          </a:p>
        </p:txBody>
      </p:sp>
      <p:sp>
        <p:nvSpPr>
          <p:cNvPr id="7" name="Rectangle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t>2/13/2024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2/13/2024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2/13/2024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t>2/13/2024</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Podcast Notes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Emerging Issues in the International Business Environment </a:t>
            </a:r>
            <a:endParaRPr lang="en-US" dirty="0"/>
          </a:p>
        </p:txBody>
      </p:sp>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3500" y="1785541"/>
            <a:ext cx="6096000" cy="3693319"/>
          </a:xfrm>
          <a:prstGeom prst="rect">
            <a:avLst/>
          </a:prstGeom>
        </p:spPr>
        <p:txBody>
          <a:bodyPr>
            <a:spAutoFit/>
          </a:bodyPr>
          <a:lstStyle/>
          <a:p>
            <a:r>
              <a:rPr lang="en-US" dirty="0"/>
              <a:t>While the numerous advantages of digital transformation are not disputable, multinational corporations should also remember digital space's cybersecurity risks and privacy issues. The considerable growth in interconnected devices and data repositories has made organizations more vulnerable to cyberattacks, data breaches, and malicious intrusions that can result in business disruption and loss of reputation. Further, we should train the workforce and make them digitally literate. The HRM of multinational corporations should subsidize all training programs, redeployment measures, and talent management initiatives that will provide the required skills for their employees to utilize the new technologies successfully.</a:t>
            </a:r>
          </a:p>
        </p:txBody>
      </p:sp>
    </p:spTree>
    <p:extLst>
      <p:ext uri="{BB962C8B-B14F-4D97-AF65-F5344CB8AC3E}">
        <p14:creationId xmlns:p14="http://schemas.microsoft.com/office/powerpoint/2010/main" val="1562359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6300" y="1691144"/>
            <a:ext cx="8318500" cy="3970318"/>
          </a:xfrm>
          <a:prstGeom prst="rect">
            <a:avLst/>
          </a:prstGeom>
        </p:spPr>
        <p:txBody>
          <a:bodyPr wrap="square">
            <a:spAutoFit/>
          </a:bodyPr>
          <a:lstStyle/>
          <a:p>
            <a:r>
              <a:rPr lang="en-US" dirty="0"/>
              <a:t>Other key emerging issues in the international environment are sustainability and corporate social responsibility (CSR), which have become the cornerstones of the business strategy for companies, thus highlighting the importance of the relationship between company operations, environmental concern, and social well-being. The business conduct of multinational corporations is led to incorporate sustainability principles into their business activities and corporate governance in order to respond to the intensified pressures from stakeholders like customers, investors, and regulators. This shift is propelled by the increasing understanding of the far-reaching impacts of the corporation’s activities on environmental sustainability, social equality, and economic development. Hence, multinational corporations are challenged to ensure that their business operations and decision-making process are in accordance with sustainable development goals such as environmental conservation, inclusion of society, and ethical business practices. </a:t>
            </a:r>
          </a:p>
        </p:txBody>
      </p:sp>
    </p:spTree>
    <p:extLst>
      <p:ext uri="{BB962C8B-B14F-4D97-AF65-F5344CB8AC3E}">
        <p14:creationId xmlns:p14="http://schemas.microsoft.com/office/powerpoint/2010/main" val="3526560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16000" y="1585943"/>
            <a:ext cx="6096000" cy="4524315"/>
          </a:xfrm>
          <a:prstGeom prst="rect">
            <a:avLst/>
          </a:prstGeom>
        </p:spPr>
        <p:txBody>
          <a:bodyPr>
            <a:spAutoFit/>
          </a:bodyPr>
          <a:lstStyle/>
          <a:p>
            <a:r>
              <a:rPr lang="en-US" dirty="0"/>
              <a:t>Multinational corporations implement wider sustainability policies, including a concrete environmental, social, and governance (ESG) framework that makes one comply, minimizes reputation damage risks, and creates long-term value and the ability to withstand fluctuating societal expectations. Through actively dealing with environmental problems such as carbon emission reduction, resource conservation, and environmental protection, multinational corporations can attain sustainable development, improve operational efficiency, and effectively avoid regulatory compliance risk. This is the same as CSR initiatives such as community involvement, diversity and inclusion programs, and fair labor practices, which give an organization an edge by providing it with a good corporate culture, having healthy relationships with its stakeholders, and developing its brand in the market.</a:t>
            </a:r>
          </a:p>
        </p:txBody>
      </p:sp>
    </p:spTree>
    <p:extLst>
      <p:ext uri="{BB962C8B-B14F-4D97-AF65-F5344CB8AC3E}">
        <p14:creationId xmlns:p14="http://schemas.microsoft.com/office/powerpoint/2010/main" val="3635248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7100" y="1970544"/>
            <a:ext cx="8001000" cy="3970318"/>
          </a:xfrm>
          <a:prstGeom prst="rect">
            <a:avLst/>
          </a:prstGeom>
        </p:spPr>
        <p:txBody>
          <a:bodyPr wrap="square">
            <a:spAutoFit/>
          </a:bodyPr>
          <a:lstStyle/>
          <a:p>
            <a:r>
              <a:rPr lang="en-US" dirty="0"/>
              <a:t>In addition, including sustainability considerations, while developing strategic decision-making procedures allows MNCs to identify emerging market niches, envisage regulatory modifications, and prevent possible risks associated with the environmental, social, and governance dimensions. By connecting business goals with sustainability and CSR principles, the companies will bring out innovation and operational excellence as well as create shared values for all the stakeholders, which can place the companies as leaders in responsible business. Thus, the external environment of international business is in continuous change with new challenges that require Multinational corporations to respond to everyday changes and innovation. Multinational corporations can begin by incorporating sustainable, corporate social responsibility, and ethical governance principles to address these complexities. This can be done with integrity, resilience, and purpose, yielding sustainability and equity in the global economy.</a:t>
            </a:r>
          </a:p>
        </p:txBody>
      </p:sp>
    </p:spTree>
    <p:extLst>
      <p:ext uri="{BB962C8B-B14F-4D97-AF65-F5344CB8AC3E}">
        <p14:creationId xmlns:p14="http://schemas.microsoft.com/office/powerpoint/2010/main" val="3963582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1" y="1825625"/>
            <a:ext cx="6121399" cy="4351338"/>
          </a:xfrm>
        </p:spPr>
        <p:txBody>
          <a:bodyPr>
            <a:normAutofit/>
          </a:bodyPr>
          <a:lstStyle/>
          <a:p>
            <a:r>
              <a:rPr lang="en-US" dirty="0">
                <a:solidFill>
                  <a:schemeClr val="tx1"/>
                </a:solidFill>
              </a:rPr>
              <a:t>As a senior manager within a multinational corporation </a:t>
            </a:r>
            <a:r>
              <a:rPr lang="en-US" dirty="0" smtClean="0">
                <a:solidFill>
                  <a:schemeClr val="tx1"/>
                </a:solidFill>
              </a:rPr>
              <a:t>(MNC), </a:t>
            </a:r>
            <a:r>
              <a:rPr lang="en-US" dirty="0">
                <a:solidFill>
                  <a:schemeClr val="tx1"/>
                </a:solidFill>
              </a:rPr>
              <a:t>I would be most glad to discuss emerging issues within the global business environment. The dynamics of the worldwide business environment strongly imply that organizations should always be alert and nimble to tackle the complexity of the plethora of emerging challenges and opportunities accompanying cross-border activities. This podcast aims to address the question of what the current issues within the international business environment are. </a:t>
            </a:r>
          </a:p>
        </p:txBody>
      </p:sp>
    </p:spTree>
    <p:extLst>
      <p:ext uri="{BB962C8B-B14F-4D97-AF65-F5344CB8AC3E}">
        <p14:creationId xmlns:p14="http://schemas.microsoft.com/office/powerpoint/2010/main" val="577394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72200" y="2507040"/>
            <a:ext cx="6096000" cy="3139321"/>
          </a:xfrm>
          <a:prstGeom prst="rect">
            <a:avLst/>
          </a:prstGeom>
        </p:spPr>
        <p:txBody>
          <a:bodyPr>
            <a:spAutoFit/>
          </a:bodyPr>
          <a:lstStyle/>
          <a:p>
            <a:pPr marL="285750" indent="-285750">
              <a:buFont typeface="Arial" panose="020B0604020202020204" pitchFamily="34" charset="0"/>
              <a:buChar char="•"/>
            </a:pPr>
            <a:r>
              <a:rPr lang="en-US" dirty="0"/>
              <a:t>Rapid technological development, characterized by artificial intelligence, block chain, and data analytics</a:t>
            </a:r>
          </a:p>
          <a:p>
            <a:pPr marL="285750" indent="-285750">
              <a:buFont typeface="Arial" panose="020B0604020202020204" pitchFamily="34" charset="0"/>
              <a:buChar char="•"/>
            </a:pPr>
            <a:r>
              <a:rPr lang="en-US" dirty="0"/>
              <a:t>Innovation and efficiency gains with cybersecurity threats and data privacy challenges</a:t>
            </a:r>
          </a:p>
          <a:p>
            <a:pPr marL="285750" indent="-285750">
              <a:buFont typeface="Arial" panose="020B0604020202020204" pitchFamily="34" charset="0"/>
              <a:buChar char="•"/>
            </a:pPr>
            <a:r>
              <a:rPr lang="en-US" dirty="0"/>
              <a:t>Need for upgrading the current workforce to benefit from the new techs efficiently.</a:t>
            </a:r>
          </a:p>
          <a:p>
            <a:pPr marL="285750" indent="-285750">
              <a:buFont typeface="Arial" panose="020B0604020202020204" pitchFamily="34" charset="0"/>
              <a:buChar char="•"/>
            </a:pPr>
            <a:r>
              <a:rPr lang="en-US" dirty="0"/>
              <a:t>Sustainability and CSR as an essential element of corporate global strategy</a:t>
            </a:r>
          </a:p>
          <a:p>
            <a:pPr marL="285750" indent="-285750">
              <a:buFont typeface="Arial" panose="020B0604020202020204" pitchFamily="34" charset="0"/>
              <a:buChar char="•"/>
            </a:pPr>
            <a:r>
              <a:rPr lang="en-US" dirty="0"/>
              <a:t>Increased pressure from these stakeholders on the disclosure and accountability of environmental, social, and governance (ESG)  practices</a:t>
            </a:r>
          </a:p>
        </p:txBody>
      </p:sp>
      <p:sp>
        <p:nvSpPr>
          <p:cNvPr id="4" name="Rectangle 3"/>
          <p:cNvSpPr/>
          <p:nvPr/>
        </p:nvSpPr>
        <p:spPr>
          <a:xfrm>
            <a:off x="469900" y="2657039"/>
            <a:ext cx="6096000" cy="2585323"/>
          </a:xfrm>
          <a:prstGeom prst="rect">
            <a:avLst/>
          </a:prstGeom>
        </p:spPr>
        <p:txBody>
          <a:bodyPr>
            <a:spAutoFit/>
          </a:bodyPr>
          <a:lstStyle/>
          <a:p>
            <a:pPr marL="285750" indent="-285750">
              <a:buFont typeface="Arial" panose="020B0604020202020204" pitchFamily="34" charset="0"/>
              <a:buChar char="•"/>
            </a:pPr>
            <a:r>
              <a:rPr lang="en-US" dirty="0"/>
              <a:t>Increased complexity of global trade. </a:t>
            </a:r>
          </a:p>
          <a:p>
            <a:pPr marL="285750" indent="-285750">
              <a:buFont typeface="Arial" panose="020B0604020202020204" pitchFamily="34" charset="0"/>
              <a:buChar char="•"/>
            </a:pPr>
            <a:r>
              <a:rPr lang="en-US" dirty="0"/>
              <a:t>Increased risks and uncertainties that MNCs face in cross-border operations. </a:t>
            </a:r>
          </a:p>
          <a:p>
            <a:pPr marL="285750" indent="-285750">
              <a:buFont typeface="Arial" panose="020B0604020202020204" pitchFamily="34" charset="0"/>
              <a:buChar char="•"/>
            </a:pPr>
            <a:r>
              <a:rPr lang="en-US" dirty="0"/>
              <a:t>Need for a deep insight into regulation and the proactive approach to risk management.</a:t>
            </a:r>
          </a:p>
          <a:p>
            <a:pPr marL="285750" indent="-285750">
              <a:buFont typeface="Arial" panose="020B0604020202020204" pitchFamily="34" charset="0"/>
              <a:buChar char="•"/>
            </a:pPr>
            <a:r>
              <a:rPr lang="en-US" dirty="0"/>
              <a:t>Agile supply chain practices in the face of trade challenges, which play a vital role.</a:t>
            </a:r>
          </a:p>
          <a:p>
            <a:pPr marL="285750" indent="-285750">
              <a:buFont typeface="Arial" panose="020B0604020202020204" pitchFamily="34" charset="0"/>
              <a:buChar char="•"/>
            </a:pPr>
            <a:r>
              <a:rPr lang="en-US" dirty="0"/>
              <a:t>Digital transformation remodeling of business processes creating new wave in world operations.</a:t>
            </a:r>
            <a:endParaRPr lang="en-US" dirty="0"/>
          </a:p>
        </p:txBody>
      </p:sp>
      <p:sp>
        <p:nvSpPr>
          <p:cNvPr id="6" name="Rectangle 5"/>
          <p:cNvSpPr/>
          <p:nvPr/>
        </p:nvSpPr>
        <p:spPr>
          <a:xfrm>
            <a:off x="609600" y="1880876"/>
            <a:ext cx="7569200" cy="369332"/>
          </a:xfrm>
          <a:prstGeom prst="rect">
            <a:avLst/>
          </a:prstGeom>
        </p:spPr>
        <p:txBody>
          <a:bodyPr wrap="square">
            <a:spAutoFit/>
          </a:bodyPr>
          <a:lstStyle/>
          <a:p>
            <a:r>
              <a:rPr lang="en-US" dirty="0"/>
              <a:t>In a highlight, the current and emerging issues to be discussed include;</a:t>
            </a:r>
          </a:p>
        </p:txBody>
      </p:sp>
    </p:spTree>
    <p:extLst>
      <p:ext uri="{BB962C8B-B14F-4D97-AF65-F5344CB8AC3E}">
        <p14:creationId xmlns:p14="http://schemas.microsoft.com/office/powerpoint/2010/main" val="1779711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50900" y="1625749"/>
            <a:ext cx="9982200" cy="4801314"/>
          </a:xfrm>
          <a:prstGeom prst="rect">
            <a:avLst/>
          </a:prstGeom>
        </p:spPr>
        <p:txBody>
          <a:bodyPr wrap="square">
            <a:spAutoFit/>
          </a:bodyPr>
          <a:lstStyle/>
          <a:p>
            <a:r>
              <a:rPr lang="en-US" dirty="0"/>
              <a:t>This podcast will focus on the critical issue of the intensified complexities in global trade policies magnified by the present geopolitical tensions. The explosion in the number of trade barriers and overt trade disputes between the major economies has increased uncertainties and risks for multinational corporations (MNCs) engaged in international trade. This complexity thus reveals itself through different outlets such as tariffs, quotas, non-tariff barriers, and regulatory discrepancies. Therefore, global business issues are complex and interrelated, demanding astute maneuvering to negotiate the intricate international trade environment.</a:t>
            </a:r>
          </a:p>
          <a:p>
            <a:r>
              <a:rPr lang="en-US" dirty="0"/>
              <a:t>The ability to address these emerging issues relies on multinational companies adopting multifaceted approaches, with a deep understanding of agile supply chain management practices, proactive risk management strategies, and the changing regulator framework. Multinational corporations should be careful in and make proper assessments of trade policies and geopolitical situations and shall seize insights from them to supervise and optimize their international operations and avoid disruption. Besides, having strategic partnerships with government bodies, industry associations, and local players provides us with an avenue to participate actively in the advocacy process, making it easy to comply with the regulations. Thus, the business becomes more resilient even when the regulatory environment is in a state of turbulence.</a:t>
            </a:r>
          </a:p>
        </p:txBody>
      </p:sp>
    </p:spTree>
    <p:extLst>
      <p:ext uri="{BB962C8B-B14F-4D97-AF65-F5344CB8AC3E}">
        <p14:creationId xmlns:p14="http://schemas.microsoft.com/office/powerpoint/2010/main" val="3116766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3600" y="1619746"/>
            <a:ext cx="9347200" cy="3970318"/>
          </a:xfrm>
          <a:prstGeom prst="rect">
            <a:avLst/>
          </a:prstGeom>
        </p:spPr>
        <p:txBody>
          <a:bodyPr wrap="square">
            <a:spAutoFit/>
          </a:bodyPr>
          <a:lstStyle/>
          <a:p>
            <a:r>
              <a:rPr lang="en-US" dirty="0"/>
              <a:t>Supply chain is a pivotal actor in the globalization of multinational corporations, given that it is the real framework under the surface of the movement of goods and services worldwide. In recent years, we can observe that supply chains are more complex and have become interconnected due to the globalization and outsourcing of some activities and the market enlargement. While outsourcing, multinational corporations implement strategies that help cut costs in the supply chain; however, operational challenges still arise during implementation. A fundamental challenge in this situation is the supply chain’s vulnerability to disruptions, such as natural disasters, geopolitical conflicts, trade wars, and pandemics. So, there may also be time conflicts, missed dispatches, and dissatisfied customers. These will need a risk management plan and contingencies. Nevertheless, the strong focus on supply chain sustainability causes multinational corporations to consider and deal with environmental and social risks (equities) of their supply partner’s companies. It also includes aspects of carbon emission issues and labor after some ethical sourcing issues have been tackled to comply with the regulations and the interests of stakeholders. </a:t>
            </a:r>
          </a:p>
        </p:txBody>
      </p:sp>
    </p:spTree>
    <p:extLst>
      <p:ext uri="{BB962C8B-B14F-4D97-AF65-F5344CB8AC3E}">
        <p14:creationId xmlns:p14="http://schemas.microsoft.com/office/powerpoint/2010/main" val="51403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9500" y="1594346"/>
            <a:ext cx="9169400" cy="4247317"/>
          </a:xfrm>
          <a:prstGeom prst="rect">
            <a:avLst/>
          </a:prstGeom>
        </p:spPr>
        <p:txBody>
          <a:bodyPr wrap="square">
            <a:spAutoFit/>
          </a:bodyPr>
          <a:lstStyle/>
          <a:p>
            <a:r>
              <a:rPr lang="en-US" dirty="0"/>
              <a:t>Moreover, digitalizing business practices such as supply chains is revolutionizing the global business domain by providing disruptive benefits and unsurpassable challenges. Digital platforms, e-commerce channels, and data have digitalized the traditional business model, providing multinational corporations with market access. In addition, the digitalization of global trade led to some insecurities, including cybersecurity threats, data privacy issues, and regulatory uncertainties in cross-border data flows. Hence, multinational corporations should prioritize investments in cybersecurity infrastructure, compliance frameworks, and talent development programs to improve their digital resilience and protect critical information in a more interconnected world. It is translated that the increasing matter of bureaucracy in international trade and geopolitical conflicts implies the necessity of developing strategic competencies in terms of anticipation, adaptability, and resilience in the global mindset of multinational corporations. The integrative approach to risk management, compliance, and digital innovation enables organizations to unveil new opportunities and mitigate risks to capitalize on growth prospects and build competitiveness in the dynamic global market.</a:t>
            </a:r>
          </a:p>
        </p:txBody>
      </p:sp>
    </p:spTree>
    <p:extLst>
      <p:ext uri="{BB962C8B-B14F-4D97-AF65-F5344CB8AC3E}">
        <p14:creationId xmlns:p14="http://schemas.microsoft.com/office/powerpoint/2010/main" val="351910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6600" y="1562249"/>
            <a:ext cx="9664700" cy="4801314"/>
          </a:xfrm>
          <a:prstGeom prst="rect">
            <a:avLst/>
          </a:prstGeom>
        </p:spPr>
        <p:txBody>
          <a:bodyPr wrap="square">
            <a:spAutoFit/>
          </a:bodyPr>
          <a:lstStyle/>
          <a:p>
            <a:r>
              <a:rPr lang="en-US" dirty="0"/>
              <a:t>In today’s international business environment, innovation and efficiency gains are two factors that determine the success of multinational companies. Implementing modern technologies creates possibilities for simplifying processes, improving output, and obtaining an advantage. Through these innovations, multinational companies can optimize supply chain operations, improve decision-making processes, and create innovative products and services to meet changing consumer needs. Nevertheless, while the search for innovation and efficiency gains is on, multinational companies have to contend with emerging cybersecurity threats and data privacy challenges. The growing digitization of business processes leaves organizations vulnerable to cyber threats like hacking, malware attacks, and data breaches, which may entail serious financial losses, damage to reputation, and legal obligations. Also, a series of stringent data privacy regulations like the General Data Protection Regulation (GDPR) provides stringent requirements for MNCs on collecting, storing, and processing personal data, necessitating effective data protection measures and compliance frameworks in place. In addition, The answer to these problems lies in cybersecurity and data privacy becoming integral parts of business strategies. This means adopting cybersecurity purchases of recent technologies, using strong encryption and authentication systems, and implementing a preventive strategy for detecting and responding to cyber threats. </a:t>
            </a:r>
          </a:p>
        </p:txBody>
      </p:sp>
    </p:spTree>
    <p:extLst>
      <p:ext uri="{BB962C8B-B14F-4D97-AF65-F5344CB8AC3E}">
        <p14:creationId xmlns:p14="http://schemas.microsoft.com/office/powerpoint/2010/main" val="47960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0900" y="1597442"/>
            <a:ext cx="7734300" cy="3416320"/>
          </a:xfrm>
          <a:prstGeom prst="rect">
            <a:avLst/>
          </a:prstGeom>
        </p:spPr>
        <p:txBody>
          <a:bodyPr wrap="square">
            <a:spAutoFit/>
          </a:bodyPr>
          <a:lstStyle/>
          <a:p>
            <a:r>
              <a:rPr lang="en-US" dirty="0"/>
              <a:t>Moreover, multinational companies must guarantee adherence to global data protection regulations by implementing strong data governance policies, conducting frequent audits and assessments, and giving employees continuous training and awareness activities. Creative collaboration with cybersecurity professionals, businesses, and regulatory bodies can similarly result in exchanging ideas and the uptake of best practices for mitigating cybersecurity threats and protecting data privacy. Integrating cybersecurity and data privacy into their goals of innovation, efficiency, and improvement, multinational companies will win the confidence of their customers, partners, and all the other stakeholders, thus increasing their competitive advantage and sustainability in the global economy.</a:t>
            </a:r>
          </a:p>
        </p:txBody>
      </p:sp>
    </p:spTree>
    <p:extLst>
      <p:ext uri="{BB962C8B-B14F-4D97-AF65-F5344CB8AC3E}">
        <p14:creationId xmlns:p14="http://schemas.microsoft.com/office/powerpoint/2010/main" val="2446250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3900" y="1407448"/>
            <a:ext cx="9334500" cy="4524315"/>
          </a:xfrm>
          <a:prstGeom prst="rect">
            <a:avLst/>
          </a:prstGeom>
        </p:spPr>
        <p:txBody>
          <a:bodyPr wrap="square">
            <a:spAutoFit/>
          </a:bodyPr>
          <a:lstStyle/>
          <a:p>
            <a:r>
              <a:rPr lang="en-US" dirty="0"/>
              <a:t>Digital transformation is one of the important factors in the restructuring of international trade. The digitalization of business processes is another paradigm shift in the way multinational corporations operate in global markets. The rapidly changing environment and evolving transformative technologies, including artificial intelligence (AI), </a:t>
            </a:r>
            <a:r>
              <a:rPr lang="en-US" dirty="0" err="1"/>
              <a:t>blockchain</a:t>
            </a:r>
            <a:r>
              <a:rPr lang="en-US" dirty="0"/>
              <a:t>, and data analytics, challenge traditional business models, open up new paths for innovation, and push for unparalleled efficiency. AI-embedded algorithms and ML-based algorithms enable multinational corporations to perform key operations, rationalize business processes, and draw valuable conclusions by analyzing large data sets. By incorporating AI-powered predictive analytics, companies can make the most of their resources, design reasonable customer acquisition approaches, and forecast market changes more effectively, thus getting an edge over the fierce competition. The </a:t>
            </a:r>
            <a:r>
              <a:rPr lang="en-US" dirty="0" err="1"/>
              <a:t>blockchain</a:t>
            </a:r>
            <a:r>
              <a:rPr lang="en-US" dirty="0"/>
              <a:t> technology system with unparalleled transparency, traceability, and security in the global supply chain system guarantees easy transactions and reduces administrative costs. The distributed architecture of </a:t>
            </a:r>
            <a:r>
              <a:rPr lang="en-US" dirty="0" err="1"/>
              <a:t>blockchain</a:t>
            </a:r>
            <a:r>
              <a:rPr lang="en-US" dirty="0"/>
              <a:t> networks reduces the probability of fraud, promotes trust between the parties, and helps multinational corporations to be more accountable in cross-border transactions, thus fostering the integrity and strength of their operations. </a:t>
            </a:r>
          </a:p>
        </p:txBody>
      </p:sp>
    </p:spTree>
    <p:extLst>
      <p:ext uri="{BB962C8B-B14F-4D97-AF65-F5344CB8AC3E}">
        <p14:creationId xmlns:p14="http://schemas.microsoft.com/office/powerpoint/2010/main" val="1706867239"/>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1584528</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2012-06-20T23:39:00+00:00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TP102923943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843282</LocLastLocAttemptVersionLookup>
    <IsSearchable xmlns="4873beb7-5857-4685-be1f-d57550cc96cc">true</IsSearchable>
    <TemplateTemplateType xmlns="4873beb7-5857-4685-be1f-d57550cc96cc">PowerPoint Template - Slideshow Launch</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LocMarketGroupTiers2 xmlns="4873beb7-5857-4685-be1f-d57550cc96cc" xsi:nil="true"/>
    <APAuthor xmlns="4873beb7-5857-4685-be1f-d57550cc96cc">
      <UserInfo>
        <DisplayName>REDMOND\v-sa</DisplayName>
        <AccountId>2467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70C04F-E7AC-41AB-9C6D-1B1BB88BFF7F}">
  <ds:schemaRefs>
    <ds:schemaRef ds:uri="http://schemas.microsoft.com/office/2006/metadata/properties"/>
    <ds:schemaRef ds:uri="http://schemas.microsoft.com/office/infopath/2007/PartnerControls"/>
    <ds:schemaRef ds:uri="4873beb7-5857-4685-be1f-d57550cc96cc"/>
  </ds:schemaRefs>
</ds:datastoreItem>
</file>

<file path=customXml/itemProps2.xml><?xml version="1.0" encoding="utf-8"?>
<ds:datastoreItem xmlns:ds="http://schemas.openxmlformats.org/officeDocument/2006/customXml" ds:itemID="{C3DEC53A-9DF1-4780-BE92-17E971B7A9ED}">
  <ds:schemaRefs>
    <ds:schemaRef ds:uri="http://schemas.microsoft.com/sharepoint/v3/contenttype/forms"/>
  </ds:schemaRefs>
</ds:datastoreItem>
</file>

<file path=customXml/itemProps3.xml><?xml version="1.0" encoding="utf-8"?>
<ds:datastoreItem xmlns:ds="http://schemas.openxmlformats.org/officeDocument/2006/customXml" ds:itemID="{63EE7759-C66F-4EA4-9863-7EBA32518D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Welcome to PowerPoint 2013</Template>
  <TotalTime>9</TotalTime>
  <Words>1913</Words>
  <Application>Microsoft Office PowerPoint</Application>
  <PresentationFormat>Widescreen</PresentationFormat>
  <Paragraphs>26</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Segoe UI</vt:lpstr>
      <vt:lpstr>Segoe UI Light</vt:lpstr>
      <vt:lpstr>WelcomeDoc</vt:lpstr>
      <vt:lpstr>Podcast Notes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Podcast Notes</dc:title>
  <dc:creator>Microsoft account</dc:creator>
  <cp:keywords/>
  <cp:lastModifiedBy>Microsoft account</cp:lastModifiedBy>
  <cp:revision>2</cp:revision>
  <dcterms:created xsi:type="dcterms:W3CDTF">2024-02-12T22:14:18Z</dcterms:created>
  <dcterms:modified xsi:type="dcterms:W3CDTF">2024-02-12T22:24:05Z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_TemplateID">
    <vt:lpwstr>TC029239449991</vt:lpwstr>
  </property>
  <property fmtid="{D5CDD505-2E9C-101B-9397-08002B2CF9AE}" pid="4" name="ContentTypeId">
    <vt:lpwstr>0x0101006EDDDB5EE6D98C44930B742096920B300400F5B6D36B3EF94B4E9A635CDF2A18F5B8</vt:lpwstr>
  </property>
  <property fmtid="{D5CDD505-2E9C-101B-9397-08002B2CF9AE}" pid="5" name="FeatureTags">
    <vt:lpwstr/>
  </property>
  <property fmtid="{D5CDD505-2E9C-101B-9397-08002B2CF9AE}" pid="6" name="LocalizationTags">
    <vt:lpwstr/>
  </property>
  <property fmtid="{D5CDD505-2E9C-101B-9397-08002B2CF9AE}" pid="7" name="ScenarioTags">
    <vt:lpwstr/>
  </property>
  <property fmtid="{D5CDD505-2E9C-101B-9397-08002B2CF9AE}" pid="8" name="CampaignTags">
    <vt:lpwstr/>
  </property>
</Properties>
</file>