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308" r:id="rId3"/>
    <p:sldId id="303" r:id="rId4"/>
    <p:sldId id="291" r:id="rId5"/>
    <p:sldId id="317" r:id="rId6"/>
    <p:sldId id="316" r:id="rId7"/>
    <p:sldId id="293" r:id="rId8"/>
    <p:sldId id="320" r:id="rId9"/>
    <p:sldId id="318" r:id="rId10"/>
    <p:sldId id="321" r:id="rId11"/>
    <p:sldId id="322" r:id="rId12"/>
    <p:sldId id="310" r:id="rId13"/>
    <p:sldId id="309" r:id="rId14"/>
    <p:sldId id="298" r:id="rId15"/>
    <p:sldId id="29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Papyrus" panose="03070502060502030205" pitchFamily="66" charset="0"/>
      <p:regular r:id="rId22"/>
    </p:embeddedFont>
    <p:embeddedFont>
      <p:font typeface="DM Sans" panose="020B0604020202020204" charset="0"/>
      <p:regular r:id="rId23"/>
      <p:bold r:id="rId24"/>
      <p:italic r:id="rId25"/>
      <p:boldItalic r:id="rId26"/>
    </p:embeddedFont>
    <p:embeddedFont>
      <p:font typeface="Brush Script MT" panose="03060802040406070304" pitchFamily="66" charset="0"/>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e3f5b85e90644d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7528DA-7FAD-48B7-BE5C-43C075AF2E05}">
  <a:tblStyle styleId="{E17528DA-7FAD-48B7-BE5C-43C075AF2E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Grid="0">
      <p:cViewPr varScale="1">
        <p:scale>
          <a:sx n="128" d="100"/>
          <a:sy n="128" d="100"/>
        </p:scale>
        <p:origin x="11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kig\Dropbox\Files\School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ikig\Dropbox\Files\School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ikig\OneDrive\Desktop\School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ikig\OneDrive\Desktop\School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t>Years of </a:t>
            </a:r>
            <a:r>
              <a:rPr lang="en-US" dirty="0" smtClean="0"/>
              <a:t>Schooling</a:t>
            </a:r>
            <a:r>
              <a:rPr lang="en-US" baseline="0" dirty="0" smtClean="0"/>
              <a:t> (0-8 years)</a:t>
            </a:r>
            <a:endParaRPr lang="en-US" dirty="0"/>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strRef>
              <c:f>Sheet1!$A$1</c:f>
              <c:strCache>
                <c:ptCount val="1"/>
                <c:pt idx="0">
                  <c:v>Years of Schooling</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yVal>
            <c:numRef>
              <c:f>Sheet1!$A$2:$A$30</c:f>
              <c:numCache>
                <c:formatCode>General</c:formatCode>
                <c:ptCount val="29"/>
                <c:pt idx="0">
                  <c:v>4</c:v>
                </c:pt>
                <c:pt idx="1">
                  <c:v>7</c:v>
                </c:pt>
                <c:pt idx="2">
                  <c:v>1</c:v>
                </c:pt>
                <c:pt idx="3">
                  <c:v>8</c:v>
                </c:pt>
                <c:pt idx="4">
                  <c:v>5</c:v>
                </c:pt>
                <c:pt idx="5">
                  <c:v>3</c:v>
                </c:pt>
                <c:pt idx="6">
                  <c:v>2</c:v>
                </c:pt>
                <c:pt idx="7">
                  <c:v>6</c:v>
                </c:pt>
                <c:pt idx="8">
                  <c:v>3</c:v>
                </c:pt>
                <c:pt idx="9">
                  <c:v>5</c:v>
                </c:pt>
                <c:pt idx="10">
                  <c:v>1</c:v>
                </c:pt>
                <c:pt idx="11">
                  <c:v>8</c:v>
                </c:pt>
                <c:pt idx="12">
                  <c:v>7</c:v>
                </c:pt>
                <c:pt idx="13">
                  <c:v>4</c:v>
                </c:pt>
                <c:pt idx="14">
                  <c:v>2</c:v>
                </c:pt>
                <c:pt idx="15">
                  <c:v>6</c:v>
                </c:pt>
                <c:pt idx="16">
                  <c:v>8</c:v>
                </c:pt>
                <c:pt idx="17">
                  <c:v>1</c:v>
                </c:pt>
                <c:pt idx="18">
                  <c:v>5</c:v>
                </c:pt>
                <c:pt idx="19">
                  <c:v>2</c:v>
                </c:pt>
                <c:pt idx="20">
                  <c:v>7</c:v>
                </c:pt>
                <c:pt idx="21">
                  <c:v>4</c:v>
                </c:pt>
                <c:pt idx="22">
                  <c:v>6</c:v>
                </c:pt>
                <c:pt idx="23">
                  <c:v>3</c:v>
                </c:pt>
                <c:pt idx="24">
                  <c:v>1</c:v>
                </c:pt>
                <c:pt idx="25">
                  <c:v>4</c:v>
                </c:pt>
                <c:pt idx="26">
                  <c:v>2</c:v>
                </c:pt>
                <c:pt idx="27">
                  <c:v>3</c:v>
                </c:pt>
                <c:pt idx="28">
                  <c:v>5</c:v>
                </c:pt>
              </c:numCache>
            </c:numRef>
          </c:yVal>
          <c:smooth val="0"/>
        </c:ser>
        <c:dLbls>
          <c:showLegendKey val="0"/>
          <c:showVal val="0"/>
          <c:showCatName val="0"/>
          <c:showSerName val="0"/>
          <c:showPercent val="0"/>
          <c:showBubbleSize val="0"/>
        </c:dLbls>
        <c:axId val="374463488"/>
        <c:axId val="374463880"/>
      </c:scatterChart>
      <c:valAx>
        <c:axId val="37446348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Participants</a:t>
                </a:r>
                <a:endParaRPr lang="en-US"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4463880"/>
        <c:crosses val="autoZero"/>
        <c:crossBetween val="midCat"/>
      </c:valAx>
      <c:valAx>
        <c:axId val="37446388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Years</a:t>
                </a:r>
                <a:r>
                  <a:rPr lang="en-US" baseline="0" dirty="0" smtClean="0"/>
                  <a:t> of Schooling</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446348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Average Income</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yVal>
            <c:numRef>
              <c:f>Sheet1!$B$2:$B$30</c:f>
              <c:numCache>
                <c:formatCode>"$"#,##0_);[Red]\("$"#,##0\)</c:formatCode>
                <c:ptCount val="29"/>
                <c:pt idx="0">
                  <c:v>45000</c:v>
                </c:pt>
                <c:pt idx="1">
                  <c:v>60000</c:v>
                </c:pt>
                <c:pt idx="2">
                  <c:v>30000</c:v>
                </c:pt>
                <c:pt idx="3">
                  <c:v>65000</c:v>
                </c:pt>
                <c:pt idx="4">
                  <c:v>50000</c:v>
                </c:pt>
                <c:pt idx="5">
                  <c:v>40000</c:v>
                </c:pt>
                <c:pt idx="6">
                  <c:v>35000</c:v>
                </c:pt>
                <c:pt idx="7">
                  <c:v>55000</c:v>
                </c:pt>
                <c:pt idx="8">
                  <c:v>41000</c:v>
                </c:pt>
                <c:pt idx="9">
                  <c:v>51000</c:v>
                </c:pt>
                <c:pt idx="10">
                  <c:v>31000</c:v>
                </c:pt>
                <c:pt idx="11">
                  <c:v>66000</c:v>
                </c:pt>
                <c:pt idx="12">
                  <c:v>61000</c:v>
                </c:pt>
                <c:pt idx="13">
                  <c:v>46000</c:v>
                </c:pt>
                <c:pt idx="14">
                  <c:v>36000</c:v>
                </c:pt>
                <c:pt idx="15">
                  <c:v>56000</c:v>
                </c:pt>
                <c:pt idx="16">
                  <c:v>67000</c:v>
                </c:pt>
                <c:pt idx="17">
                  <c:v>32000</c:v>
                </c:pt>
                <c:pt idx="18">
                  <c:v>52000</c:v>
                </c:pt>
                <c:pt idx="19">
                  <c:v>37000</c:v>
                </c:pt>
                <c:pt idx="20">
                  <c:v>62000</c:v>
                </c:pt>
                <c:pt idx="21">
                  <c:v>47000</c:v>
                </c:pt>
                <c:pt idx="22">
                  <c:v>57000</c:v>
                </c:pt>
                <c:pt idx="23">
                  <c:v>42000</c:v>
                </c:pt>
                <c:pt idx="24">
                  <c:v>33000</c:v>
                </c:pt>
                <c:pt idx="25">
                  <c:v>48000</c:v>
                </c:pt>
                <c:pt idx="26">
                  <c:v>38000</c:v>
                </c:pt>
                <c:pt idx="27">
                  <c:v>43000</c:v>
                </c:pt>
                <c:pt idx="28">
                  <c:v>53000</c:v>
                </c:pt>
              </c:numCache>
            </c:numRef>
          </c:yVal>
          <c:smooth val="0"/>
        </c:ser>
        <c:dLbls>
          <c:showLegendKey val="0"/>
          <c:showVal val="0"/>
          <c:showCatName val="0"/>
          <c:showSerName val="0"/>
          <c:showPercent val="0"/>
          <c:showBubbleSize val="0"/>
        </c:dLbls>
        <c:axId val="374465448"/>
        <c:axId val="377771456"/>
      </c:scatterChart>
      <c:valAx>
        <c:axId val="37446544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Participants</a:t>
                </a:r>
                <a:endParaRPr lang="en-US"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7771456"/>
        <c:crosses val="autoZero"/>
        <c:crossBetween val="midCat"/>
      </c:valAx>
      <c:valAx>
        <c:axId val="37777145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Average Income</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quot;$&quot;#,##0_);[Red]\(&quot;$&quot;#,##0\)"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446544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Scatter Graph</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strRef>
              <c:f>Sheet1!$E$1</c:f>
              <c:strCache>
                <c:ptCount val="1"/>
                <c:pt idx="0">
                  <c:v>Average Income (* $1000)</c:v>
                </c:pt>
              </c:strCache>
            </c:strRef>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Sheet1!$D$2:$D$30</c:f>
              <c:numCache>
                <c:formatCode>General</c:formatCode>
                <c:ptCount val="29"/>
                <c:pt idx="0">
                  <c:v>4</c:v>
                </c:pt>
                <c:pt idx="1">
                  <c:v>7</c:v>
                </c:pt>
                <c:pt idx="2">
                  <c:v>1</c:v>
                </c:pt>
                <c:pt idx="3">
                  <c:v>8</c:v>
                </c:pt>
                <c:pt idx="4">
                  <c:v>5</c:v>
                </c:pt>
                <c:pt idx="5">
                  <c:v>3</c:v>
                </c:pt>
                <c:pt idx="6">
                  <c:v>2</c:v>
                </c:pt>
                <c:pt idx="7">
                  <c:v>6</c:v>
                </c:pt>
                <c:pt idx="8">
                  <c:v>3</c:v>
                </c:pt>
                <c:pt idx="9">
                  <c:v>5</c:v>
                </c:pt>
                <c:pt idx="10">
                  <c:v>1</c:v>
                </c:pt>
                <c:pt idx="11">
                  <c:v>8</c:v>
                </c:pt>
                <c:pt idx="12">
                  <c:v>7</c:v>
                </c:pt>
                <c:pt idx="13">
                  <c:v>4</c:v>
                </c:pt>
                <c:pt idx="14">
                  <c:v>2</c:v>
                </c:pt>
                <c:pt idx="15">
                  <c:v>6</c:v>
                </c:pt>
                <c:pt idx="16">
                  <c:v>8</c:v>
                </c:pt>
                <c:pt idx="17">
                  <c:v>1</c:v>
                </c:pt>
                <c:pt idx="18">
                  <c:v>5</c:v>
                </c:pt>
                <c:pt idx="19">
                  <c:v>2</c:v>
                </c:pt>
                <c:pt idx="20">
                  <c:v>7</c:v>
                </c:pt>
                <c:pt idx="21">
                  <c:v>4</c:v>
                </c:pt>
                <c:pt idx="22">
                  <c:v>6</c:v>
                </c:pt>
                <c:pt idx="23">
                  <c:v>3</c:v>
                </c:pt>
                <c:pt idx="24">
                  <c:v>1</c:v>
                </c:pt>
                <c:pt idx="25">
                  <c:v>4</c:v>
                </c:pt>
                <c:pt idx="26">
                  <c:v>2</c:v>
                </c:pt>
                <c:pt idx="27">
                  <c:v>3</c:v>
                </c:pt>
                <c:pt idx="28">
                  <c:v>5</c:v>
                </c:pt>
              </c:numCache>
            </c:numRef>
          </c:xVal>
          <c:yVal>
            <c:numRef>
              <c:f>Sheet1!$E$2:$E$30</c:f>
              <c:numCache>
                <c:formatCode>"$"#,##0_);[Red]\("$"#,##0\)</c:formatCode>
                <c:ptCount val="29"/>
                <c:pt idx="0">
                  <c:v>45000</c:v>
                </c:pt>
                <c:pt idx="1">
                  <c:v>60000</c:v>
                </c:pt>
                <c:pt idx="2">
                  <c:v>30000</c:v>
                </c:pt>
                <c:pt idx="3">
                  <c:v>65000</c:v>
                </c:pt>
                <c:pt idx="4">
                  <c:v>50000</c:v>
                </c:pt>
                <c:pt idx="5">
                  <c:v>40000</c:v>
                </c:pt>
                <c:pt idx="6">
                  <c:v>35000</c:v>
                </c:pt>
                <c:pt idx="7">
                  <c:v>55000</c:v>
                </c:pt>
                <c:pt idx="8">
                  <c:v>41000</c:v>
                </c:pt>
                <c:pt idx="9">
                  <c:v>51000</c:v>
                </c:pt>
                <c:pt idx="10">
                  <c:v>31000</c:v>
                </c:pt>
                <c:pt idx="11">
                  <c:v>66000</c:v>
                </c:pt>
                <c:pt idx="12">
                  <c:v>61000</c:v>
                </c:pt>
                <c:pt idx="13">
                  <c:v>46000</c:v>
                </c:pt>
                <c:pt idx="14">
                  <c:v>36000</c:v>
                </c:pt>
                <c:pt idx="15">
                  <c:v>56000</c:v>
                </c:pt>
                <c:pt idx="16">
                  <c:v>67000</c:v>
                </c:pt>
                <c:pt idx="17">
                  <c:v>32000</c:v>
                </c:pt>
                <c:pt idx="18">
                  <c:v>52000</c:v>
                </c:pt>
                <c:pt idx="19">
                  <c:v>37000</c:v>
                </c:pt>
                <c:pt idx="20">
                  <c:v>62000</c:v>
                </c:pt>
                <c:pt idx="21">
                  <c:v>47000</c:v>
                </c:pt>
                <c:pt idx="22">
                  <c:v>57000</c:v>
                </c:pt>
                <c:pt idx="23">
                  <c:v>42000</c:v>
                </c:pt>
                <c:pt idx="24">
                  <c:v>33000</c:v>
                </c:pt>
                <c:pt idx="25">
                  <c:v>48000</c:v>
                </c:pt>
                <c:pt idx="26">
                  <c:v>38000</c:v>
                </c:pt>
                <c:pt idx="27">
                  <c:v>43000</c:v>
                </c:pt>
                <c:pt idx="28">
                  <c:v>53000</c:v>
                </c:pt>
              </c:numCache>
            </c:numRef>
          </c:yVal>
          <c:smooth val="0"/>
        </c:ser>
        <c:dLbls>
          <c:showLegendKey val="0"/>
          <c:showVal val="0"/>
          <c:showCatName val="0"/>
          <c:showSerName val="0"/>
          <c:showPercent val="0"/>
          <c:showBubbleSize val="0"/>
        </c:dLbls>
        <c:axId val="377775376"/>
        <c:axId val="377773024"/>
      </c:scatterChart>
      <c:valAx>
        <c:axId val="377775376"/>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Years of Schooling</a:t>
                </a:r>
                <a:endParaRPr lang="en-US"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7773024"/>
        <c:crosses val="autoZero"/>
        <c:crossBetween val="midCat"/>
      </c:valAx>
      <c:valAx>
        <c:axId val="37777302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Average Income</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quot;$&quot;#,##0_);[Red]\(&quot;$&quot;#,##0\)"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7775376"/>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Scatterplot Graph</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strRef>
              <c:f>Sheet1!$E$1</c:f>
              <c:strCache>
                <c:ptCount val="1"/>
                <c:pt idx="0">
                  <c:v>Average Income (* $1000)</c:v>
                </c:pt>
              </c:strCache>
            </c:strRef>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linear"/>
            <c:dispRSqr val="0"/>
            <c:dispEq val="0"/>
          </c:trendline>
          <c:trendline>
            <c:spPr>
              <a:ln w="25400" cap="rnd">
                <a:solidFill>
                  <a:schemeClr val="accent1">
                    <a:alpha val="50000"/>
                  </a:schemeClr>
                </a:solidFill>
              </a:ln>
              <a:effectLst/>
            </c:spPr>
            <c:trendlineType val="linear"/>
            <c:dispRSqr val="0"/>
            <c:dispEq val="0"/>
          </c:trendline>
          <c:trendline>
            <c:spPr>
              <a:ln w="25400" cap="rnd">
                <a:solidFill>
                  <a:schemeClr val="accent1">
                    <a:alpha val="50000"/>
                  </a:schemeClr>
                </a:solidFill>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trendlineLbl>
          </c:trendline>
          <c:xVal>
            <c:numRef>
              <c:f>Sheet1!$D$2:$D$30</c:f>
              <c:numCache>
                <c:formatCode>General</c:formatCode>
                <c:ptCount val="29"/>
                <c:pt idx="0">
                  <c:v>4</c:v>
                </c:pt>
                <c:pt idx="1">
                  <c:v>7</c:v>
                </c:pt>
                <c:pt idx="2">
                  <c:v>1</c:v>
                </c:pt>
                <c:pt idx="3">
                  <c:v>8</c:v>
                </c:pt>
                <c:pt idx="4">
                  <c:v>5</c:v>
                </c:pt>
                <c:pt idx="5">
                  <c:v>3</c:v>
                </c:pt>
                <c:pt idx="6">
                  <c:v>2</c:v>
                </c:pt>
                <c:pt idx="7">
                  <c:v>6</c:v>
                </c:pt>
                <c:pt idx="8">
                  <c:v>3</c:v>
                </c:pt>
                <c:pt idx="9">
                  <c:v>5</c:v>
                </c:pt>
                <c:pt idx="10">
                  <c:v>1</c:v>
                </c:pt>
                <c:pt idx="11">
                  <c:v>8</c:v>
                </c:pt>
                <c:pt idx="12">
                  <c:v>7</c:v>
                </c:pt>
                <c:pt idx="13">
                  <c:v>4</c:v>
                </c:pt>
                <c:pt idx="14">
                  <c:v>2</c:v>
                </c:pt>
                <c:pt idx="15">
                  <c:v>6</c:v>
                </c:pt>
                <c:pt idx="16">
                  <c:v>8</c:v>
                </c:pt>
                <c:pt idx="17">
                  <c:v>1</c:v>
                </c:pt>
                <c:pt idx="18">
                  <c:v>5</c:v>
                </c:pt>
                <c:pt idx="19">
                  <c:v>2</c:v>
                </c:pt>
                <c:pt idx="20">
                  <c:v>7</c:v>
                </c:pt>
                <c:pt idx="21">
                  <c:v>4</c:v>
                </c:pt>
                <c:pt idx="22">
                  <c:v>6</c:v>
                </c:pt>
                <c:pt idx="23">
                  <c:v>3</c:v>
                </c:pt>
                <c:pt idx="24">
                  <c:v>1</c:v>
                </c:pt>
                <c:pt idx="25">
                  <c:v>4</c:v>
                </c:pt>
                <c:pt idx="26">
                  <c:v>2</c:v>
                </c:pt>
                <c:pt idx="27">
                  <c:v>3</c:v>
                </c:pt>
                <c:pt idx="28">
                  <c:v>5</c:v>
                </c:pt>
              </c:numCache>
            </c:numRef>
          </c:xVal>
          <c:yVal>
            <c:numRef>
              <c:f>Sheet1!$E$2:$E$30</c:f>
              <c:numCache>
                <c:formatCode>"$"#,##0_);[Red]\("$"#,##0\)</c:formatCode>
                <c:ptCount val="29"/>
                <c:pt idx="0">
                  <c:v>45000</c:v>
                </c:pt>
                <c:pt idx="1">
                  <c:v>60000</c:v>
                </c:pt>
                <c:pt idx="2">
                  <c:v>30000</c:v>
                </c:pt>
                <c:pt idx="3">
                  <c:v>65000</c:v>
                </c:pt>
                <c:pt idx="4">
                  <c:v>50000</c:v>
                </c:pt>
                <c:pt idx="5">
                  <c:v>40000</c:v>
                </c:pt>
                <c:pt idx="6">
                  <c:v>35000</c:v>
                </c:pt>
                <c:pt idx="7">
                  <c:v>55000</c:v>
                </c:pt>
                <c:pt idx="8">
                  <c:v>41000</c:v>
                </c:pt>
                <c:pt idx="9">
                  <c:v>51000</c:v>
                </c:pt>
                <c:pt idx="10">
                  <c:v>31000</c:v>
                </c:pt>
                <c:pt idx="11">
                  <c:v>66000</c:v>
                </c:pt>
                <c:pt idx="12">
                  <c:v>61000</c:v>
                </c:pt>
                <c:pt idx="13">
                  <c:v>46000</c:v>
                </c:pt>
                <c:pt idx="14">
                  <c:v>36000</c:v>
                </c:pt>
                <c:pt idx="15">
                  <c:v>56000</c:v>
                </c:pt>
                <c:pt idx="16">
                  <c:v>67000</c:v>
                </c:pt>
                <c:pt idx="17">
                  <c:v>32000</c:v>
                </c:pt>
                <c:pt idx="18">
                  <c:v>52000</c:v>
                </c:pt>
                <c:pt idx="19">
                  <c:v>37000</c:v>
                </c:pt>
                <c:pt idx="20">
                  <c:v>62000</c:v>
                </c:pt>
                <c:pt idx="21">
                  <c:v>47000</c:v>
                </c:pt>
                <c:pt idx="22">
                  <c:v>57000</c:v>
                </c:pt>
                <c:pt idx="23">
                  <c:v>42000</c:v>
                </c:pt>
                <c:pt idx="24">
                  <c:v>33000</c:v>
                </c:pt>
                <c:pt idx="25">
                  <c:v>48000</c:v>
                </c:pt>
                <c:pt idx="26">
                  <c:v>38000</c:v>
                </c:pt>
                <c:pt idx="27">
                  <c:v>43000</c:v>
                </c:pt>
                <c:pt idx="28">
                  <c:v>53000</c:v>
                </c:pt>
              </c:numCache>
            </c:numRef>
          </c:yVal>
          <c:smooth val="0"/>
        </c:ser>
        <c:dLbls>
          <c:showLegendKey val="0"/>
          <c:showVal val="0"/>
          <c:showCatName val="0"/>
          <c:showSerName val="0"/>
          <c:showPercent val="0"/>
          <c:showBubbleSize val="0"/>
        </c:dLbls>
        <c:axId val="377773808"/>
        <c:axId val="377774200"/>
      </c:scatterChart>
      <c:valAx>
        <c:axId val="37777380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Years of Schooling</a:t>
                </a:r>
                <a:endParaRPr lang="en-US"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7774200"/>
        <c:crosses val="autoZero"/>
        <c:crossBetween val="midCat"/>
      </c:valAx>
      <c:valAx>
        <c:axId val="37777420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Average</a:t>
                </a:r>
                <a:r>
                  <a:rPr lang="en-US" baseline="0" dirty="0" smtClean="0"/>
                  <a:t> Income</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quot;$&quot;#,##0_);[Red]\(&quot;$&quot;#,##0\)"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777380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90569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32fcd6f7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32fcd6f7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980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7033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9011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310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smtClean="0"/>
          </a:p>
          <a:p>
            <a:pPr marL="158750" indent="0">
              <a:buNone/>
            </a:pPr>
            <a:r>
              <a:rPr lang="en-US" dirty="0" smtClean="0"/>
              <a:t>In this paper synthesis, the main topic is alluded at by the title – study of the influence of brand awareness and purchase intent under the influence of digital marketing referred to Amazon as a case. This is where the brevity and lucidness of this statement make it possible for the researchers to pinpoint the core issue underlying the research inquiry as to exactly how the strategic digital marketing programs affect consumer </a:t>
            </a:r>
            <a:r>
              <a:rPr lang="en-US" dirty="0" err="1" smtClean="0"/>
              <a:t>behaviour</a:t>
            </a:r>
            <a:r>
              <a:rPr lang="en-US" dirty="0" smtClean="0"/>
              <a:t> in various industries. Given the wider purpose of the project, the aim of the project describes the general purpose with precisely focused on the strategic communication of the digital marketing and its implication in the buyer consciousness and action. The goals further narrow down the steps that could be taken to realize this goal which involve a review and categorization of aspects of digital marketing, a measurement of the campaign effects and identifying the relationship between digital strategies and consumer practices. This aligns with the preset objectives that, if taken together, constitute a powerful framework for inclusive research. </a:t>
            </a:r>
            <a:r>
              <a:rPr lang="en-US" smtClean="0"/>
              <a:t>The footnotes underscore the methodical essence, ensuring a connotative cognition of the syndetic link between digital marketing, brand recognition, and purchase intent and Amazon’s case serves as a captivating setting of a practical analysis.</a:t>
            </a:r>
            <a:endParaRPr lang="en-US" dirty="0"/>
          </a:p>
        </p:txBody>
      </p:sp>
    </p:spTree>
    <p:extLst>
      <p:ext uri="{BB962C8B-B14F-4D97-AF65-F5344CB8AC3E}">
        <p14:creationId xmlns:p14="http://schemas.microsoft.com/office/powerpoint/2010/main" val="17681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8605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596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9794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5391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0417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6945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4832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95100" y="539500"/>
            <a:ext cx="7235700" cy="2221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4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508125" y="3009175"/>
            <a:ext cx="3922500" cy="440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13225" y="1806525"/>
            <a:ext cx="5246400" cy="10149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713225" y="2901150"/>
            <a:ext cx="52464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18325" y="2380401"/>
            <a:ext cx="4383600" cy="1581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18325" y="657900"/>
            <a:ext cx="2396400" cy="1581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10000" b="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solidFill>
                  <a:schemeClr val="dk2"/>
                </a:solidFill>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6" name="Google Shape;16;p4"/>
          <p:cNvSpPr txBox="1">
            <a:spLocks noGrp="1"/>
          </p:cNvSpPr>
          <p:nvPr>
            <p:ph type="body" idx="1"/>
          </p:nvPr>
        </p:nvSpPr>
        <p:spPr>
          <a:xfrm>
            <a:off x="1501800" y="1508750"/>
            <a:ext cx="6140400" cy="2258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9" name="Google Shape;19;p5"/>
          <p:cNvSpPr txBox="1">
            <a:spLocks noGrp="1"/>
          </p:cNvSpPr>
          <p:nvPr>
            <p:ph type="subTitle" idx="1"/>
          </p:nvPr>
        </p:nvSpPr>
        <p:spPr>
          <a:xfrm>
            <a:off x="4956776" y="2726550"/>
            <a:ext cx="2747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 name="Google Shape;20;p5"/>
          <p:cNvSpPr txBox="1">
            <a:spLocks noGrp="1"/>
          </p:cNvSpPr>
          <p:nvPr>
            <p:ph type="subTitle" idx="2"/>
          </p:nvPr>
        </p:nvSpPr>
        <p:spPr>
          <a:xfrm>
            <a:off x="1440125" y="2726550"/>
            <a:ext cx="2747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 name="Google Shape;21;p5"/>
          <p:cNvSpPr txBox="1">
            <a:spLocks noGrp="1"/>
          </p:cNvSpPr>
          <p:nvPr>
            <p:ph type="subTitle" idx="3"/>
          </p:nvPr>
        </p:nvSpPr>
        <p:spPr>
          <a:xfrm>
            <a:off x="1440123" y="2229099"/>
            <a:ext cx="27471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2" name="Google Shape;22;p5"/>
          <p:cNvSpPr txBox="1">
            <a:spLocks noGrp="1"/>
          </p:cNvSpPr>
          <p:nvPr>
            <p:ph type="subTitle" idx="4"/>
          </p:nvPr>
        </p:nvSpPr>
        <p:spPr>
          <a:xfrm>
            <a:off x="4956777" y="2229099"/>
            <a:ext cx="27471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713225" y="1248000"/>
            <a:ext cx="3971700" cy="7923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None/>
              <a:defRPr sz="4000"/>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27" name="Google Shape;27;p7"/>
          <p:cNvSpPr txBox="1">
            <a:spLocks noGrp="1"/>
          </p:cNvSpPr>
          <p:nvPr>
            <p:ph type="subTitle" idx="1"/>
          </p:nvPr>
        </p:nvSpPr>
        <p:spPr>
          <a:xfrm>
            <a:off x="713225" y="2040300"/>
            <a:ext cx="3971700" cy="18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28" name="Google Shape;28;p7"/>
          <p:cNvSpPr>
            <a:spLocks noGrp="1"/>
          </p:cNvSpPr>
          <p:nvPr>
            <p:ph type="pic" idx="2"/>
          </p:nvPr>
        </p:nvSpPr>
        <p:spPr>
          <a:xfrm>
            <a:off x="5328075" y="998300"/>
            <a:ext cx="3102900" cy="4145100"/>
          </a:xfrm>
          <a:prstGeom prst="round2SameRect">
            <a:avLst>
              <a:gd name="adj1" fmla="val 50000"/>
              <a:gd name="adj2" fmla="val 0"/>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15000"/>
            </a:lvl1pPr>
            <a:lvl2pPr lvl="1" algn="ctr" rtl="0">
              <a:spcBef>
                <a:spcPts val="0"/>
              </a:spcBef>
              <a:spcAft>
                <a:spcPts val="0"/>
              </a:spcAft>
              <a:buSzPts val="2300"/>
              <a:buNone/>
              <a:defRPr/>
            </a:lvl2pPr>
            <a:lvl3pPr lvl="2" algn="ctr" rtl="0">
              <a:spcBef>
                <a:spcPts val="0"/>
              </a:spcBef>
              <a:spcAft>
                <a:spcPts val="0"/>
              </a:spcAft>
              <a:buSzPts val="2300"/>
              <a:buNone/>
              <a:defRPr/>
            </a:lvl3pPr>
            <a:lvl4pPr lvl="3" algn="ctr" rtl="0">
              <a:spcBef>
                <a:spcPts val="0"/>
              </a:spcBef>
              <a:spcAft>
                <a:spcPts val="0"/>
              </a:spcAft>
              <a:buSzPts val="2300"/>
              <a:buNone/>
              <a:defRPr/>
            </a:lvl4pPr>
            <a:lvl5pPr lvl="4" algn="ctr" rtl="0">
              <a:spcBef>
                <a:spcPts val="0"/>
              </a:spcBef>
              <a:spcAft>
                <a:spcPts val="0"/>
              </a:spcAft>
              <a:buSzPts val="2300"/>
              <a:buNone/>
              <a:defRPr/>
            </a:lvl5pPr>
            <a:lvl6pPr lvl="5" algn="ctr" rtl="0">
              <a:spcBef>
                <a:spcPts val="0"/>
              </a:spcBef>
              <a:spcAft>
                <a:spcPts val="0"/>
              </a:spcAft>
              <a:buSzPts val="2300"/>
              <a:buNone/>
              <a:defRPr/>
            </a:lvl6pPr>
            <a:lvl7pPr lvl="6" algn="ctr" rtl="0">
              <a:spcBef>
                <a:spcPts val="0"/>
              </a:spcBef>
              <a:spcAft>
                <a:spcPts val="0"/>
              </a:spcAft>
              <a:buSzPts val="2300"/>
              <a:buNone/>
              <a:defRPr/>
            </a:lvl7pPr>
            <a:lvl8pPr lvl="7" algn="ctr" rtl="0">
              <a:spcBef>
                <a:spcPts val="0"/>
              </a:spcBef>
              <a:spcAft>
                <a:spcPts val="0"/>
              </a:spcAft>
              <a:buSzPts val="2300"/>
              <a:buNone/>
              <a:defRPr/>
            </a:lvl8pPr>
            <a:lvl9pPr lvl="8" algn="ctr" rtl="0">
              <a:spcBef>
                <a:spcPts val="0"/>
              </a:spcBef>
              <a:spcAft>
                <a:spcPts val="0"/>
              </a:spcAft>
              <a:buSzPts val="2300"/>
              <a:buNone/>
              <a:defRPr/>
            </a:lvl9pPr>
          </a:lstStyle>
          <a:p>
            <a:endParaRPr/>
          </a:p>
        </p:txBody>
      </p:sp>
      <p:sp>
        <p:nvSpPr>
          <p:cNvPr id="33" name="Google Shape;33;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300"/>
              <a:buNone/>
              <a:defRPr/>
            </a:lvl2pPr>
            <a:lvl3pPr lvl="2" algn="ctr" rtl="0">
              <a:spcBef>
                <a:spcPts val="0"/>
              </a:spcBef>
              <a:spcAft>
                <a:spcPts val="0"/>
              </a:spcAft>
              <a:buSzPts val="2300"/>
              <a:buNone/>
              <a:defRPr/>
            </a:lvl3pPr>
            <a:lvl4pPr lvl="3" algn="ctr" rtl="0">
              <a:spcBef>
                <a:spcPts val="0"/>
              </a:spcBef>
              <a:spcAft>
                <a:spcPts val="0"/>
              </a:spcAft>
              <a:buSzPts val="2300"/>
              <a:buNone/>
              <a:defRPr/>
            </a:lvl4pPr>
            <a:lvl5pPr lvl="4" algn="ctr" rtl="0">
              <a:spcBef>
                <a:spcPts val="0"/>
              </a:spcBef>
              <a:spcAft>
                <a:spcPts val="0"/>
              </a:spcAft>
              <a:buSzPts val="2300"/>
              <a:buNone/>
              <a:defRPr/>
            </a:lvl5pPr>
            <a:lvl6pPr lvl="5" algn="ctr" rtl="0">
              <a:spcBef>
                <a:spcPts val="0"/>
              </a:spcBef>
              <a:spcAft>
                <a:spcPts val="0"/>
              </a:spcAft>
              <a:buSzPts val="2300"/>
              <a:buNone/>
              <a:defRPr/>
            </a:lvl6pPr>
            <a:lvl7pPr lvl="6" algn="ctr" rtl="0">
              <a:spcBef>
                <a:spcPts val="0"/>
              </a:spcBef>
              <a:spcAft>
                <a:spcPts val="0"/>
              </a:spcAft>
              <a:buSzPts val="2300"/>
              <a:buNone/>
              <a:defRPr/>
            </a:lvl7pPr>
            <a:lvl8pPr lvl="7" algn="ctr" rtl="0">
              <a:spcBef>
                <a:spcPts val="0"/>
              </a:spcBef>
              <a:spcAft>
                <a:spcPts val="0"/>
              </a:spcAft>
              <a:buSzPts val="2300"/>
              <a:buNone/>
              <a:defRPr/>
            </a:lvl8pPr>
            <a:lvl9pPr lvl="8" algn="ctr" rtl="0">
              <a:spcBef>
                <a:spcPts val="0"/>
              </a:spcBef>
              <a:spcAft>
                <a:spcPts val="0"/>
              </a:spcAft>
              <a:buSzPts val="2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9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1pPr>
            <a:lvl2pPr lvl="1"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2pPr>
            <a:lvl3pPr lvl="2"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3pPr>
            <a:lvl4pPr lvl="3"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4pPr>
            <a:lvl5pPr lvl="4"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5pPr>
            <a:lvl6pPr lvl="5"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6pPr>
            <a:lvl7pPr lvl="6"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7pPr>
            <a:lvl8pPr lvl="7"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8pPr>
            <a:lvl9pPr lvl="8" rtl="0">
              <a:spcBef>
                <a:spcPts val="0"/>
              </a:spcBef>
              <a:spcAft>
                <a:spcPts val="0"/>
              </a:spcAft>
              <a:buClr>
                <a:schemeClr val="dk1"/>
              </a:buClr>
              <a:buSzPts val="2300"/>
              <a:buFont typeface="DM Sans"/>
              <a:buNone/>
              <a:defRPr sz="23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1600"/>
              </a:spcBef>
              <a:spcAft>
                <a:spcPts val="160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46962"/>
          </p15:clr>
        </p15:guide>
        <p15:guide id="2" orient="horz" pos="2903">
          <p15:clr>
            <a:srgbClr val="E46962"/>
          </p15:clr>
        </p15:guide>
        <p15:guide id="3" pos="449">
          <p15:clr>
            <a:srgbClr val="E46962"/>
          </p15:clr>
        </p15:guide>
        <p15:guide id="4" pos="5311">
          <p15:clr>
            <a:srgbClr val="E46962"/>
          </p15:clr>
        </p15:guide>
        <p15:guide id="5" orient="horz" pos="641">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5"/>
          <p:cNvSpPr txBox="1">
            <a:spLocks noGrp="1"/>
          </p:cNvSpPr>
          <p:nvPr>
            <p:ph type="ctrTitle"/>
          </p:nvPr>
        </p:nvSpPr>
        <p:spPr>
          <a:xfrm>
            <a:off x="1242916" y="742480"/>
            <a:ext cx="7143991" cy="1719162"/>
          </a:xfrm>
          <a:prstGeom prst="rect">
            <a:avLst/>
          </a:prstGeom>
        </p:spPr>
        <p:txBody>
          <a:bodyPr spcFirstLastPara="1" wrap="square" lIns="91425" tIns="91425" rIns="91425" bIns="91425" anchor="b" anchorCtr="0">
            <a:noAutofit/>
          </a:bodyPr>
          <a:lstStyle/>
          <a:p>
            <a:pPr lvl="0"/>
            <a:r>
              <a:rPr lang="en-US" sz="4000" dirty="0" smtClean="0"/>
              <a:t>Research </a:t>
            </a:r>
            <a:r>
              <a:rPr lang="en-US" sz="4000" dirty="0" smtClean="0"/>
              <a:t>Project</a:t>
            </a:r>
            <a:endParaRPr sz="4000" dirty="0">
              <a:solidFill>
                <a:schemeClr val="dk2"/>
              </a:solidFill>
            </a:endParaRPr>
          </a:p>
        </p:txBody>
      </p:sp>
      <p:sp>
        <p:nvSpPr>
          <p:cNvPr id="49" name="Google Shape;49;p15"/>
          <p:cNvSpPr txBox="1">
            <a:spLocks noGrp="1"/>
          </p:cNvSpPr>
          <p:nvPr>
            <p:ph type="subTitle" idx="1"/>
          </p:nvPr>
        </p:nvSpPr>
        <p:spPr>
          <a:xfrm>
            <a:off x="3951052" y="2835172"/>
            <a:ext cx="3922500" cy="1310188"/>
          </a:xfrm>
          <a:prstGeom prst="rect">
            <a:avLst/>
          </a:prstGeom>
          <a:ln w="6350"/>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n>
                  <a:solidFill>
                    <a:schemeClr val="tx1">
                      <a:lumMod val="65000"/>
                      <a:lumOff val="35000"/>
                    </a:schemeClr>
                  </a:solidFill>
                </a:ln>
              </a:rPr>
              <a:t>Name:</a:t>
            </a:r>
          </a:p>
          <a:p>
            <a:pPr marL="0" lvl="0" indent="0" algn="l" rtl="0">
              <a:spcBef>
                <a:spcPts val="0"/>
              </a:spcBef>
              <a:spcAft>
                <a:spcPts val="0"/>
              </a:spcAft>
              <a:buNone/>
            </a:pPr>
            <a:r>
              <a:rPr lang="en-US" dirty="0" smtClean="0">
                <a:ln>
                  <a:solidFill>
                    <a:schemeClr val="tx1">
                      <a:lumMod val="65000"/>
                      <a:lumOff val="35000"/>
                    </a:schemeClr>
                  </a:solidFill>
                </a:ln>
              </a:rPr>
              <a:t>Course:</a:t>
            </a:r>
          </a:p>
          <a:p>
            <a:pPr marL="0" lvl="0" indent="0" algn="l" rtl="0">
              <a:spcBef>
                <a:spcPts val="0"/>
              </a:spcBef>
              <a:spcAft>
                <a:spcPts val="0"/>
              </a:spcAft>
              <a:buNone/>
            </a:pPr>
            <a:r>
              <a:rPr lang="en-US" dirty="0" smtClean="0">
                <a:ln>
                  <a:solidFill>
                    <a:schemeClr val="tx1">
                      <a:lumMod val="65000"/>
                      <a:lumOff val="35000"/>
                    </a:schemeClr>
                  </a:solidFill>
                </a:ln>
              </a:rPr>
              <a:t>Due Date:</a:t>
            </a:r>
          </a:p>
          <a:p>
            <a:pPr marL="0" lvl="0" indent="0" algn="r" rtl="0">
              <a:spcBef>
                <a:spcPts val="0"/>
              </a:spcBef>
              <a:spcAft>
                <a:spcPts val="0"/>
              </a:spcAft>
              <a:buNone/>
            </a:pPr>
            <a:endParaRPr dirty="0">
              <a:ln>
                <a:solidFill>
                  <a:schemeClr val="tx1">
                    <a:lumMod val="65000"/>
                    <a:lumOff val="35000"/>
                  </a:schemeClr>
                </a:solidFill>
              </a:ln>
            </a:endParaRPr>
          </a:p>
        </p:txBody>
      </p:sp>
      <p:cxnSp>
        <p:nvCxnSpPr>
          <p:cNvPr id="50" name="Google Shape;50;p15"/>
          <p:cNvCxnSpPr/>
          <p:nvPr/>
        </p:nvCxnSpPr>
        <p:spPr>
          <a:xfrm>
            <a:off x="4509288" y="2461642"/>
            <a:ext cx="3624300" cy="0"/>
          </a:xfrm>
          <a:prstGeom prst="straightConnector1">
            <a:avLst/>
          </a:prstGeom>
          <a:noFill/>
          <a:ln w="19050" cap="flat" cmpd="sng">
            <a:solidFill>
              <a:schemeClr val="dk1"/>
            </a:solidFill>
            <a:prstDash val="solid"/>
            <a:round/>
            <a:headEnd type="none" w="med" len="med"/>
            <a:tailEnd type="none" w="med" len="med"/>
          </a:ln>
        </p:spPr>
      </p:cxnSp>
      <p:grpSp>
        <p:nvGrpSpPr>
          <p:cNvPr id="51" name="Google Shape;51;p15"/>
          <p:cNvGrpSpPr/>
          <p:nvPr/>
        </p:nvGrpSpPr>
        <p:grpSpPr>
          <a:xfrm rot="5400000">
            <a:off x="526034" y="1442266"/>
            <a:ext cx="374394" cy="962866"/>
            <a:chOff x="-720900" y="1958300"/>
            <a:chExt cx="462900" cy="1190488"/>
          </a:xfrm>
        </p:grpSpPr>
        <p:sp>
          <p:nvSpPr>
            <p:cNvPr id="52" name="Google Shape;52;p15"/>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3" name="Google Shape;53;p15"/>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4" name="Google Shape;54;p15"/>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5" name="Google Shape;55;p15"/>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6" name="Google Shape;56;p15"/>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7" name="Google Shape;57;p15"/>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8" name="Google Shape;58;p15"/>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9" name="Google Shape;59;p15"/>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0" name="Google Shape;60;p15"/>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1" name="Google Shape;61;p15"/>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2" name="Google Shape;62;p15"/>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3" name="Google Shape;63;p15"/>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4" name="Google Shape;64;p15"/>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5" name="Google Shape;65;p15"/>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6" name="Google Shape;66;p15"/>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grpSp>
        <p:nvGrpSpPr>
          <p:cNvPr id="67" name="Google Shape;67;p15"/>
          <p:cNvGrpSpPr/>
          <p:nvPr/>
        </p:nvGrpSpPr>
        <p:grpSpPr>
          <a:xfrm>
            <a:off x="8133587" y="3575097"/>
            <a:ext cx="566529" cy="1280988"/>
            <a:chOff x="-720900" y="1958300"/>
            <a:chExt cx="462900" cy="1190488"/>
          </a:xfrm>
        </p:grpSpPr>
        <p:sp>
          <p:nvSpPr>
            <p:cNvPr id="68" name="Google Shape;68;p15"/>
            <p:cNvSpPr/>
            <p:nvPr/>
          </p:nvSpPr>
          <p:spPr>
            <a:xfrm>
              <a:off x="-32400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9" name="Google Shape;69;p15"/>
            <p:cNvSpPr/>
            <p:nvPr/>
          </p:nvSpPr>
          <p:spPr>
            <a:xfrm>
              <a:off x="-32400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0" name="Google Shape;70;p15"/>
            <p:cNvSpPr/>
            <p:nvPr/>
          </p:nvSpPr>
          <p:spPr>
            <a:xfrm>
              <a:off x="-32400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1" name="Google Shape;71;p15"/>
            <p:cNvSpPr/>
            <p:nvPr/>
          </p:nvSpPr>
          <p:spPr>
            <a:xfrm>
              <a:off x="-32400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2" name="Google Shape;72;p15"/>
            <p:cNvSpPr/>
            <p:nvPr/>
          </p:nvSpPr>
          <p:spPr>
            <a:xfrm>
              <a:off x="-52245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3" name="Google Shape;73;p15"/>
            <p:cNvSpPr/>
            <p:nvPr/>
          </p:nvSpPr>
          <p:spPr>
            <a:xfrm>
              <a:off x="-52245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4" name="Google Shape;74;p15"/>
            <p:cNvSpPr/>
            <p:nvPr/>
          </p:nvSpPr>
          <p:spPr>
            <a:xfrm>
              <a:off x="-52245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5" name="Google Shape;75;p15"/>
            <p:cNvSpPr/>
            <p:nvPr/>
          </p:nvSpPr>
          <p:spPr>
            <a:xfrm>
              <a:off x="-52245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6" name="Google Shape;76;p15"/>
            <p:cNvSpPr/>
            <p:nvPr/>
          </p:nvSpPr>
          <p:spPr>
            <a:xfrm>
              <a:off x="-720900" y="280167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7" name="Google Shape;77;p15"/>
            <p:cNvSpPr/>
            <p:nvPr/>
          </p:nvSpPr>
          <p:spPr>
            <a:xfrm>
              <a:off x="-720900" y="308278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8" name="Google Shape;78;p15"/>
            <p:cNvSpPr/>
            <p:nvPr/>
          </p:nvSpPr>
          <p:spPr>
            <a:xfrm>
              <a:off x="-720900" y="2239425"/>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9" name="Google Shape;79;p15"/>
            <p:cNvSpPr/>
            <p:nvPr/>
          </p:nvSpPr>
          <p:spPr>
            <a:xfrm>
              <a:off x="-720900" y="2520538"/>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0" name="Google Shape;80;p15"/>
            <p:cNvSpPr/>
            <p:nvPr/>
          </p:nvSpPr>
          <p:spPr>
            <a:xfrm>
              <a:off x="-32400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1" name="Google Shape;81;p15"/>
            <p:cNvSpPr/>
            <p:nvPr/>
          </p:nvSpPr>
          <p:spPr>
            <a:xfrm>
              <a:off x="-52245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2" name="Google Shape;82;p15"/>
            <p:cNvSpPr/>
            <p:nvPr/>
          </p:nvSpPr>
          <p:spPr>
            <a:xfrm>
              <a:off x="-720900" y="1958300"/>
              <a:ext cx="66000" cy="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3" name="Picture 2"/>
          <p:cNvPicPr>
            <a:picLocks noChangeAspect="1"/>
          </p:cNvPicPr>
          <p:nvPr/>
        </p:nvPicPr>
        <p:blipFill>
          <a:blip r:embed="rId3"/>
          <a:stretch>
            <a:fillRect/>
          </a:stretch>
        </p:blipFill>
        <p:spPr>
          <a:xfrm>
            <a:off x="27992" y="1736502"/>
            <a:ext cx="3815935" cy="28636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71543"/>
            <a:ext cx="7704000" cy="572700"/>
          </a:xfrm>
        </p:spPr>
        <p:txBody>
          <a:bodyPr/>
          <a:lstStyle/>
          <a:p>
            <a:r>
              <a:rPr lang="en-US" u="sng" dirty="0" smtClean="0"/>
              <a:t>Two-Variable </a:t>
            </a:r>
            <a:r>
              <a:rPr lang="en-US" u="sng" dirty="0" smtClean="0">
                <a:solidFill>
                  <a:schemeClr val="tx1"/>
                </a:solidFill>
              </a:rPr>
              <a:t>Analysis</a:t>
            </a:r>
            <a:endParaRPr lang="en-US" u="sng" dirty="0">
              <a:solidFill>
                <a:schemeClr val="tx1"/>
              </a:solidFill>
            </a:endParaRP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
        <p:nvSpPr>
          <p:cNvPr id="20" name="TextBox 19"/>
          <p:cNvSpPr txBox="1"/>
          <p:nvPr/>
        </p:nvSpPr>
        <p:spPr>
          <a:xfrm>
            <a:off x="1125243" y="636466"/>
            <a:ext cx="4580877" cy="307777"/>
          </a:xfrm>
          <a:prstGeom prst="rect">
            <a:avLst/>
          </a:prstGeom>
          <a:noFill/>
        </p:spPr>
        <p:txBody>
          <a:bodyPr wrap="square" rtlCol="0">
            <a:spAutoFit/>
          </a:bodyPr>
          <a:lstStyle/>
          <a:p>
            <a:r>
              <a:rPr lang="en-US" b="1" dirty="0" smtClean="0"/>
              <a:t>Scatter Graph</a:t>
            </a:r>
            <a:endParaRPr lang="en-US" b="1" dirty="0"/>
          </a:p>
        </p:txBody>
      </p:sp>
      <p:sp>
        <p:nvSpPr>
          <p:cNvPr id="25" name="TextBox 24"/>
          <p:cNvSpPr txBox="1"/>
          <p:nvPr/>
        </p:nvSpPr>
        <p:spPr>
          <a:xfrm>
            <a:off x="1268959" y="4751129"/>
            <a:ext cx="3303041" cy="276999"/>
          </a:xfrm>
          <a:prstGeom prst="rect">
            <a:avLst/>
          </a:prstGeom>
          <a:noFill/>
        </p:spPr>
        <p:txBody>
          <a:bodyPr wrap="square" rtlCol="0">
            <a:spAutoFit/>
          </a:bodyPr>
          <a:lstStyle/>
          <a:p>
            <a:r>
              <a:rPr lang="en-US" sz="1200" dirty="0" smtClean="0"/>
              <a:t>Figure 1.1 Line graph on years of Schooling</a:t>
            </a:r>
            <a:endParaRPr lang="en-US" sz="1200" dirty="0"/>
          </a:p>
        </p:txBody>
      </p:sp>
      <p:graphicFrame>
        <p:nvGraphicFramePr>
          <p:cNvPr id="29" name="Chart 28"/>
          <p:cNvGraphicFramePr>
            <a:graphicFrameLocks/>
          </p:cNvGraphicFramePr>
          <p:nvPr>
            <p:extLst>
              <p:ext uri="{D42A27DB-BD31-4B8C-83A1-F6EECF244321}">
                <p14:modId xmlns:p14="http://schemas.microsoft.com/office/powerpoint/2010/main" val="816274371"/>
              </p:ext>
            </p:extLst>
          </p:nvPr>
        </p:nvGraphicFramePr>
        <p:xfrm>
          <a:off x="927716" y="891795"/>
          <a:ext cx="5331042" cy="384730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ular Callout 20"/>
          <p:cNvSpPr/>
          <p:nvPr/>
        </p:nvSpPr>
        <p:spPr>
          <a:xfrm>
            <a:off x="7004482" y="1864311"/>
            <a:ext cx="1899821" cy="2388093"/>
          </a:xfrm>
          <a:prstGeom prst="wedgeRectCallout">
            <a:avLst>
              <a:gd name="adj1" fmla="val -88123"/>
              <a:gd name="adj2" fmla="val -25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 indent="0">
              <a:buNone/>
            </a:pPr>
            <a:r>
              <a:rPr lang="en-US" dirty="0">
                <a:ln w="0"/>
                <a:solidFill>
                  <a:schemeClr val="tx1"/>
                </a:solidFill>
              </a:rPr>
              <a:t>The scatterplot graph shows the relation between the two variables, number of schooling years and average income. </a:t>
            </a:r>
          </a:p>
        </p:txBody>
      </p:sp>
    </p:spTree>
    <p:extLst>
      <p:ext uri="{BB962C8B-B14F-4D97-AF65-F5344CB8AC3E}">
        <p14:creationId xmlns:p14="http://schemas.microsoft.com/office/powerpoint/2010/main" val="194003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64" y="260071"/>
            <a:ext cx="6012687" cy="572700"/>
          </a:xfrm>
        </p:spPr>
        <p:txBody>
          <a:bodyPr/>
          <a:lstStyle/>
          <a:p>
            <a:r>
              <a:rPr lang="en-US" u="sng" dirty="0" smtClean="0"/>
              <a:t>Cont’d  - Line </a:t>
            </a:r>
            <a:r>
              <a:rPr lang="en-US" u="sng" dirty="0" smtClean="0">
                <a:solidFill>
                  <a:schemeClr val="tx1"/>
                </a:solidFill>
              </a:rPr>
              <a:t>of the best fit</a:t>
            </a:r>
            <a:endParaRPr lang="en-US" u="sng" dirty="0">
              <a:solidFill>
                <a:schemeClr val="tx1"/>
              </a:solidFill>
            </a:endParaRPr>
          </a:p>
        </p:txBody>
      </p:sp>
      <p:sp>
        <p:nvSpPr>
          <p:cNvPr id="3" name="Text Placeholder 2"/>
          <p:cNvSpPr>
            <a:spLocks noGrp="1"/>
          </p:cNvSpPr>
          <p:nvPr>
            <p:ph type="body" idx="1"/>
          </p:nvPr>
        </p:nvSpPr>
        <p:spPr>
          <a:xfrm>
            <a:off x="6088952" y="991030"/>
            <a:ext cx="2850642" cy="2912120"/>
          </a:xfrm>
        </p:spPr>
        <p:txBody>
          <a:bodyPr/>
          <a:lstStyle/>
          <a:p>
            <a:r>
              <a:rPr lang="en-US" sz="1400" dirty="0" smtClean="0"/>
              <a:t>Using Excel, the equation of line of the best fit (</a:t>
            </a:r>
            <a:r>
              <a:rPr lang="en-US" sz="1400" dirty="0"/>
              <a:t>y = 4.9146x + </a:t>
            </a:r>
            <a:r>
              <a:rPr lang="en-US" sz="1400" dirty="0" smtClean="0"/>
              <a:t>26.707). </a:t>
            </a:r>
            <a:endParaRPr lang="en-US" sz="1400" dirty="0"/>
          </a:p>
          <a:p>
            <a:r>
              <a:rPr lang="en-US" sz="1400" dirty="0"/>
              <a:t>y is the dependent variable, representing the average income</a:t>
            </a:r>
            <a:r>
              <a:rPr lang="en-US" sz="1400" dirty="0" smtClean="0"/>
              <a:t>.</a:t>
            </a:r>
            <a:endParaRPr lang="en-US" sz="1400" dirty="0"/>
          </a:p>
          <a:p>
            <a:r>
              <a:rPr lang="en-US" sz="1400" dirty="0"/>
              <a:t>x is the independent variable, representing the years of schooling.</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
        <p:nvSpPr>
          <p:cNvPr id="25" name="TextBox 24"/>
          <p:cNvSpPr txBox="1"/>
          <p:nvPr/>
        </p:nvSpPr>
        <p:spPr>
          <a:xfrm>
            <a:off x="1319277" y="4740675"/>
            <a:ext cx="3303041" cy="276999"/>
          </a:xfrm>
          <a:prstGeom prst="rect">
            <a:avLst/>
          </a:prstGeom>
          <a:noFill/>
        </p:spPr>
        <p:txBody>
          <a:bodyPr wrap="square" rtlCol="0">
            <a:spAutoFit/>
          </a:bodyPr>
          <a:lstStyle/>
          <a:p>
            <a:r>
              <a:rPr lang="en-US" sz="1200" dirty="0" smtClean="0"/>
              <a:t>Figure 1.1 Line graph on years of Schooling</a:t>
            </a:r>
            <a:endParaRPr lang="en-US" sz="1200" dirty="0"/>
          </a:p>
        </p:txBody>
      </p:sp>
      <p:graphicFrame>
        <p:nvGraphicFramePr>
          <p:cNvPr id="27" name="Chart 26"/>
          <p:cNvGraphicFramePr>
            <a:graphicFrameLocks/>
          </p:cNvGraphicFramePr>
          <p:nvPr>
            <p:extLst>
              <p:ext uri="{D42A27DB-BD31-4B8C-83A1-F6EECF244321}">
                <p14:modId xmlns:p14="http://schemas.microsoft.com/office/powerpoint/2010/main" val="3991866346"/>
              </p:ext>
            </p:extLst>
          </p:nvPr>
        </p:nvGraphicFramePr>
        <p:xfrm>
          <a:off x="806071" y="780468"/>
          <a:ext cx="5160423" cy="3923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03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65" y="418329"/>
            <a:ext cx="7704000" cy="572700"/>
          </a:xfrm>
        </p:spPr>
        <p:txBody>
          <a:bodyPr/>
          <a:lstStyle/>
          <a:p>
            <a:r>
              <a:rPr lang="en-US" u="sng" dirty="0"/>
              <a:t>Cont’d  - </a:t>
            </a:r>
            <a:r>
              <a:rPr lang="en-US" u="sng" dirty="0" smtClean="0"/>
              <a:t>Correlation </a:t>
            </a:r>
            <a:r>
              <a:rPr lang="en-US" u="sng" dirty="0" smtClean="0">
                <a:solidFill>
                  <a:schemeClr val="tx1"/>
                </a:solidFill>
              </a:rPr>
              <a:t>Co-efficient</a:t>
            </a:r>
            <a:endParaRPr lang="en-US" u="sng" dirty="0">
              <a:solidFill>
                <a:schemeClr val="tx1"/>
              </a:solidFill>
            </a:endParaRPr>
          </a:p>
        </p:txBody>
      </p:sp>
      <p:sp>
        <p:nvSpPr>
          <p:cNvPr id="3" name="Text Placeholder 2"/>
          <p:cNvSpPr>
            <a:spLocks noGrp="1"/>
          </p:cNvSpPr>
          <p:nvPr>
            <p:ph type="body" idx="1"/>
          </p:nvPr>
        </p:nvSpPr>
        <p:spPr>
          <a:xfrm>
            <a:off x="2315693" y="1119104"/>
            <a:ext cx="5756511" cy="3141378"/>
          </a:xfrm>
        </p:spPr>
        <p:txBody>
          <a:bodyPr numCol="1"/>
          <a:lstStyle/>
          <a:p>
            <a:r>
              <a:rPr lang="en-US" sz="1400" dirty="0" smtClean="0"/>
              <a:t>Using the </a:t>
            </a:r>
            <a:r>
              <a:rPr lang="en-US" sz="1400" dirty="0"/>
              <a:t>excel function </a:t>
            </a:r>
            <a:r>
              <a:rPr lang="en-US" sz="1400" dirty="0" smtClean="0"/>
              <a:t>=</a:t>
            </a:r>
            <a:r>
              <a:rPr lang="en-US" sz="1400" dirty="0"/>
              <a:t>CORREL</a:t>
            </a:r>
            <a:r>
              <a:rPr lang="en-US" sz="1400" dirty="0" smtClean="0"/>
              <a:t>(), the correlation co-efficient determined was 0.995544. </a:t>
            </a:r>
          </a:p>
          <a:p>
            <a:r>
              <a:rPr lang="en-US" sz="1400" dirty="0" smtClean="0"/>
              <a:t>This showed a very strong positive relation between number of schoolings years and the income level. </a:t>
            </a:r>
          </a:p>
          <a:p>
            <a:r>
              <a:rPr lang="en-US" sz="1400" dirty="0" smtClean="0"/>
              <a:t>Supporting the thesis statement, the strong positive correlation shows that Canadians with more years of schooling tend to have higher incomes. </a:t>
            </a:r>
          </a:p>
          <a:p>
            <a:r>
              <a:rPr lang="en-US" sz="1400" dirty="0" smtClean="0"/>
              <a:t>This support the notion on noticeable similarities in the relationship between income levels and level of education. </a:t>
            </a:r>
          </a:p>
          <a:p>
            <a:r>
              <a:rPr lang="en-US" sz="1400" dirty="0" smtClean="0"/>
              <a:t>In addition, based on the line of the best fit on the scatterplot graph, as number of years increases, the income also increases. </a:t>
            </a:r>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
        <p:nvSpPr>
          <p:cNvPr id="21" name="Rectangular Callout 20"/>
          <p:cNvSpPr/>
          <p:nvPr/>
        </p:nvSpPr>
        <p:spPr>
          <a:xfrm>
            <a:off x="324553" y="1673140"/>
            <a:ext cx="1991140" cy="965129"/>
          </a:xfrm>
          <a:prstGeom prst="wedgeRectCallout">
            <a:avLst>
              <a:gd name="adj1" fmla="val 53699"/>
              <a:gd name="adj2" fmla="val -77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286761" y="1640468"/>
            <a:ext cx="2066723" cy="1121761"/>
          </a:xfrm>
          <a:prstGeom prst="rect">
            <a:avLst/>
          </a:prstGeom>
        </p:spPr>
      </p:pic>
    </p:spTree>
    <p:extLst>
      <p:ext uri="{BB962C8B-B14F-4D97-AF65-F5344CB8AC3E}">
        <p14:creationId xmlns:p14="http://schemas.microsoft.com/office/powerpoint/2010/main" val="200075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Summary of Things Learned from the Project</a:t>
            </a:r>
            <a:endParaRPr lang="en-US" u="sng" dirty="0">
              <a:solidFill>
                <a:schemeClr val="tx1"/>
              </a:solidFill>
            </a:endParaRPr>
          </a:p>
        </p:txBody>
      </p:sp>
      <p:sp>
        <p:nvSpPr>
          <p:cNvPr id="3" name="Text Placeholder 2"/>
          <p:cNvSpPr>
            <a:spLocks noGrp="1"/>
          </p:cNvSpPr>
          <p:nvPr>
            <p:ph type="body" idx="1"/>
          </p:nvPr>
        </p:nvSpPr>
        <p:spPr>
          <a:xfrm>
            <a:off x="817860" y="1112200"/>
            <a:ext cx="5815624" cy="3746671"/>
          </a:xfrm>
        </p:spPr>
        <p:txBody>
          <a:bodyPr/>
          <a:lstStyle/>
          <a:p>
            <a:pPr marL="152400" indent="0">
              <a:buNone/>
            </a:pPr>
            <a:r>
              <a:rPr lang="en-US" sz="1400" dirty="0" smtClean="0"/>
              <a:t>Different key insights were learned from this project. </a:t>
            </a:r>
          </a:p>
          <a:p>
            <a:r>
              <a:rPr lang="en-US" sz="1400" dirty="0" smtClean="0"/>
              <a:t>The analysis revealed a strong relationship between number of years and average income among the Canadians. </a:t>
            </a:r>
          </a:p>
          <a:p>
            <a:r>
              <a:rPr lang="en-US" sz="1400" dirty="0" smtClean="0"/>
              <a:t>The project underscored how visual tools could be used to provide valuable visual representation, helping to show strengths, potential outliers, and patterns.</a:t>
            </a:r>
          </a:p>
          <a:p>
            <a:r>
              <a:rPr lang="en-US" sz="1400" dirty="0" smtClean="0"/>
              <a:t>While, the project help reveal valuable insight, it was easier to highlight other aspects that could have contribute to the disparity on income and education among the Canadians. </a:t>
            </a:r>
          </a:p>
          <a:p>
            <a:r>
              <a:rPr lang="en-US" sz="1400" dirty="0" smtClean="0"/>
              <a:t>In summary, the project contributed a lot to understanding the importance of data, and how it could be understand situations or scenarios. </a:t>
            </a:r>
          </a:p>
          <a:p>
            <a:r>
              <a:rPr lang="en-US" sz="1400" dirty="0" smtClean="0"/>
              <a:t>For instance, through the data, one can highlight why there is differences between income levels among Canadians in different levels of education. </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01631" y="2925773"/>
            <a:ext cx="1084233" cy="2045722"/>
          </a:xfrm>
          <a:prstGeom prst="rect">
            <a:avLst/>
          </a:prstGeom>
        </p:spPr>
      </p:pic>
      <p:cxnSp>
        <p:nvCxnSpPr>
          <p:cNvPr id="23" name="Straight Connector 22"/>
          <p:cNvCxnSpPr/>
          <p:nvPr/>
        </p:nvCxnSpPr>
        <p:spPr>
          <a:xfrm>
            <a:off x="7520544" y="4962617"/>
            <a:ext cx="1065320" cy="1775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6472978" y="1112200"/>
            <a:ext cx="2230442" cy="1350370"/>
          </a:xfrm>
          <a:prstGeom prst="cloudCallout">
            <a:avLst>
              <a:gd name="adj1" fmla="val 21628"/>
              <a:gd name="adj2" fmla="val 85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rPr>
              <a:t>I think I should continue with Ph.D. to make higher income…</a:t>
            </a:r>
            <a:endParaRPr lang="en-US" sz="1200" dirty="0">
              <a:ln w="0"/>
              <a:solidFill>
                <a:schemeClr val="tx1"/>
              </a:solidFill>
            </a:endParaRPr>
          </a:p>
        </p:txBody>
      </p:sp>
    </p:spTree>
    <p:extLst>
      <p:ext uri="{BB962C8B-B14F-4D97-AF65-F5344CB8AC3E}">
        <p14:creationId xmlns:p14="http://schemas.microsoft.com/office/powerpoint/2010/main" val="28126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39" y="489631"/>
            <a:ext cx="7704000" cy="572700"/>
          </a:xfrm>
        </p:spPr>
        <p:txBody>
          <a:bodyPr/>
          <a:lstStyle/>
          <a:p>
            <a:r>
              <a:rPr lang="en-US" u="sng" dirty="0" smtClean="0"/>
              <a:t>Works Cited</a:t>
            </a:r>
            <a:endParaRPr lang="en-US" u="sng" dirty="0"/>
          </a:p>
        </p:txBody>
      </p:sp>
      <p:sp>
        <p:nvSpPr>
          <p:cNvPr id="3" name="Text Placeholder 2"/>
          <p:cNvSpPr>
            <a:spLocks noGrp="1"/>
          </p:cNvSpPr>
          <p:nvPr>
            <p:ph type="body" idx="1"/>
          </p:nvPr>
        </p:nvSpPr>
        <p:spPr>
          <a:xfrm>
            <a:off x="998853" y="896876"/>
            <a:ext cx="6982172" cy="2741132"/>
          </a:xfrm>
        </p:spPr>
        <p:txBody>
          <a:bodyPr/>
          <a:lstStyle/>
          <a:p>
            <a:r>
              <a:rPr lang="en-US" sz="1600" dirty="0" smtClean="0">
                <a:solidFill>
                  <a:srgbClr val="000000"/>
                </a:solidFill>
                <a:latin typeface="+mn-lt"/>
              </a:rPr>
              <a:t>Government of Canada. (2023). </a:t>
            </a:r>
            <a:r>
              <a:rPr lang="en-US" sz="1600" i="1" dirty="0" smtClean="0">
                <a:solidFill>
                  <a:srgbClr val="000000"/>
                </a:solidFill>
                <a:latin typeface="+mn-lt"/>
              </a:rPr>
              <a:t>Distribution </a:t>
            </a:r>
            <a:r>
              <a:rPr lang="en-US" sz="1600" i="1" dirty="0">
                <a:solidFill>
                  <a:srgbClr val="000000"/>
                </a:solidFill>
                <a:latin typeface="+mn-lt"/>
              </a:rPr>
              <a:t>of earners, by highest certificate, diploma or degree and earnings/employment income - Dataset - Open Government </a:t>
            </a:r>
            <a:r>
              <a:rPr lang="en-US" sz="1600" i="1" dirty="0" smtClean="0">
                <a:solidFill>
                  <a:srgbClr val="000000"/>
                </a:solidFill>
                <a:latin typeface="+mn-lt"/>
              </a:rPr>
              <a:t>Portal</a:t>
            </a:r>
            <a:r>
              <a:rPr lang="en-US" sz="1600" dirty="0" smtClean="0">
                <a:solidFill>
                  <a:srgbClr val="000000"/>
                </a:solidFill>
                <a:latin typeface="+mn-lt"/>
              </a:rPr>
              <a:t>. Canada.ca</a:t>
            </a:r>
            <a:r>
              <a:rPr lang="en-US" sz="1600" dirty="0">
                <a:solidFill>
                  <a:srgbClr val="000000"/>
                </a:solidFill>
                <a:latin typeface="+mn-lt"/>
              </a:rPr>
              <a:t>. https://open.canada.ca/data/en/dataset/4532ece3-0f45-4359-8a07-ae28cf74d477/resource/913e587e-d31d-43da-bec0-07bfb1feae0a</a:t>
            </a:r>
          </a:p>
          <a:p>
            <a:r>
              <a:rPr lang="en-US" sz="1600" dirty="0" smtClean="0">
                <a:solidFill>
                  <a:srgbClr val="000000"/>
                </a:solidFill>
                <a:latin typeface="+mn-lt"/>
              </a:rPr>
              <a:t>‌Ministry of Labour, Immigration, Training and Skills Development, (2023). Wages</a:t>
            </a:r>
            <a:r>
              <a:rPr lang="en-US" sz="1600" i="1" dirty="0" smtClean="0">
                <a:solidFill>
                  <a:srgbClr val="000000"/>
                </a:solidFill>
                <a:latin typeface="+mn-lt"/>
              </a:rPr>
              <a:t> </a:t>
            </a:r>
            <a:r>
              <a:rPr lang="en-US" sz="1600" i="1" dirty="0">
                <a:solidFill>
                  <a:srgbClr val="000000"/>
                </a:solidFill>
                <a:latin typeface="+mn-lt"/>
              </a:rPr>
              <a:t>by education level - Ontario Data Catalogue</a:t>
            </a:r>
            <a:r>
              <a:rPr lang="en-US" sz="1600" dirty="0" smtClean="0">
                <a:solidFill>
                  <a:srgbClr val="000000"/>
                </a:solidFill>
                <a:latin typeface="+mn-lt"/>
              </a:rPr>
              <a:t>.. </a:t>
            </a:r>
            <a:r>
              <a:rPr lang="en-US" sz="1600" dirty="0">
                <a:solidFill>
                  <a:srgbClr val="000000"/>
                </a:solidFill>
                <a:latin typeface="+mn-lt"/>
              </a:rPr>
              <a:t>Ontario.ca. https://data.ontario.ca/dataset/wages-by-education-level</a:t>
            </a:r>
          </a:p>
          <a:p>
            <a:r>
              <a:rPr lang="en-US" sz="1600" dirty="0" smtClean="0">
                <a:solidFill>
                  <a:srgbClr val="000000"/>
                </a:solidFill>
                <a:latin typeface="+mn-lt"/>
              </a:rPr>
              <a:t>Census of Population. (2017, November 29).‌</a:t>
            </a:r>
            <a:r>
              <a:rPr lang="en-US" sz="1600" i="1" dirty="0" smtClean="0">
                <a:solidFill>
                  <a:srgbClr val="000000"/>
                </a:solidFill>
                <a:latin typeface="+mn-lt"/>
              </a:rPr>
              <a:t> </a:t>
            </a:r>
            <a:r>
              <a:rPr lang="en-US" sz="1600" i="1" dirty="0">
                <a:solidFill>
                  <a:srgbClr val="000000"/>
                </a:solidFill>
                <a:latin typeface="+mn-lt"/>
              </a:rPr>
              <a:t>Does education pay? A comparison of earnings by level of education in Canada and its provinces and territories Census in Brief</a:t>
            </a:r>
            <a:r>
              <a:rPr lang="en-US" sz="1600" dirty="0">
                <a:solidFill>
                  <a:srgbClr val="000000"/>
                </a:solidFill>
                <a:latin typeface="+mn-lt"/>
              </a:rPr>
              <a:t>. </a:t>
            </a:r>
            <a:r>
              <a:rPr lang="en-US" sz="1600" dirty="0" smtClean="0">
                <a:solidFill>
                  <a:srgbClr val="000000"/>
                </a:solidFill>
                <a:latin typeface="+mn-lt"/>
              </a:rPr>
              <a:t>https</a:t>
            </a:r>
            <a:r>
              <a:rPr lang="en-US" sz="1600" dirty="0">
                <a:solidFill>
                  <a:srgbClr val="000000"/>
                </a:solidFill>
                <a:latin typeface="+mn-lt"/>
              </a:rPr>
              <a:t>://www12.statcan.gc.ca/census-recensement/2016/as-sa/98-200-x/2016024/98-200-x2016024-eng.pdf</a:t>
            </a:r>
          </a:p>
          <a:p>
            <a:pPr marL="152400" indent="0">
              <a:buNone/>
            </a:pPr>
            <a:endParaRPr lang="en-US" sz="1600" dirty="0">
              <a:solidFill>
                <a:srgbClr val="000000"/>
              </a:solidFill>
              <a:latin typeface="Times New Roman" panose="02020603050405020304" pitchFamily="18" charset="0"/>
            </a:endParaRPr>
          </a:p>
          <a:p>
            <a:endParaRPr lang="en-US" sz="1600" dirty="0">
              <a:solidFill>
                <a:srgbClr val="000000"/>
              </a:solidFill>
              <a:latin typeface="Times New Roman" panose="02020603050405020304" pitchFamily="18" charset="0"/>
            </a:endParaRPr>
          </a:p>
          <a:p>
            <a:endParaRPr lang="en-US" sz="1600" dirty="0">
              <a:solidFill>
                <a:srgbClr val="000000"/>
              </a:solidFill>
              <a:latin typeface="Times New Roman" panose="02020603050405020304" pitchFamily="18" charset="0"/>
            </a:endParaRPr>
          </a:p>
          <a:p>
            <a:endParaRPr lang="en-US" sz="1600" dirty="0"/>
          </a:p>
        </p:txBody>
      </p:sp>
    </p:spTree>
    <p:extLst>
      <p:ext uri="{BB962C8B-B14F-4D97-AF65-F5344CB8AC3E}">
        <p14:creationId xmlns:p14="http://schemas.microsoft.com/office/powerpoint/2010/main" val="365468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20" y="1932290"/>
            <a:ext cx="7704000" cy="572700"/>
          </a:xfrm>
        </p:spPr>
        <p:txBody>
          <a:bodyPr/>
          <a:lstStyle/>
          <a:p>
            <a:r>
              <a:rPr lang="en-US" sz="5400" dirty="0" smtClean="0">
                <a:latin typeface="Brush Script MT" panose="03060802040406070304" pitchFamily="66" charset="0"/>
              </a:rPr>
              <a:t>Thank you</a:t>
            </a:r>
            <a:endParaRPr lang="en-US" sz="5400" dirty="0">
              <a:latin typeface="Brush Script MT" panose="03060802040406070304" pitchFamily="66" charset="0"/>
            </a:endParaRPr>
          </a:p>
        </p:txBody>
      </p:sp>
    </p:spTree>
    <p:extLst>
      <p:ext uri="{BB962C8B-B14F-4D97-AF65-F5344CB8AC3E}">
        <p14:creationId xmlns:p14="http://schemas.microsoft.com/office/powerpoint/2010/main" val="426941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65" y="504005"/>
            <a:ext cx="7704000" cy="572700"/>
          </a:xfrm>
        </p:spPr>
        <p:txBody>
          <a:bodyPr/>
          <a:lstStyle/>
          <a:p>
            <a:r>
              <a:rPr lang="en-US" sz="2400" u="sng" dirty="0" smtClean="0"/>
              <a:t>1. </a:t>
            </a:r>
            <a:r>
              <a:rPr lang="en-US" sz="2400" u="sng" dirty="0" smtClean="0"/>
              <a:t>Introduction – Research Overview</a:t>
            </a:r>
            <a:endParaRPr lang="en-US" sz="2400" u="sng" dirty="0">
              <a:solidFill>
                <a:schemeClr val="tx1"/>
              </a:solidFill>
            </a:endParaRPr>
          </a:p>
        </p:txBody>
      </p:sp>
      <p:sp>
        <p:nvSpPr>
          <p:cNvPr id="3" name="Text Placeholder 2"/>
          <p:cNvSpPr>
            <a:spLocks noGrp="1"/>
          </p:cNvSpPr>
          <p:nvPr>
            <p:ph type="body" idx="1"/>
          </p:nvPr>
        </p:nvSpPr>
        <p:spPr>
          <a:xfrm>
            <a:off x="592111" y="1112200"/>
            <a:ext cx="8357017" cy="3746671"/>
          </a:xfrm>
        </p:spPr>
        <p:txBody>
          <a:bodyPr/>
          <a:lstStyle/>
          <a:p>
            <a:pPr marL="152400" lvl="0" indent="0">
              <a:buNone/>
            </a:pPr>
            <a:r>
              <a:rPr lang="en-US" i="1" u="sng" dirty="0"/>
              <a:t>Research Title</a:t>
            </a:r>
          </a:p>
          <a:p>
            <a:pPr marL="152400" lvl="0" indent="0">
              <a:buNone/>
            </a:pPr>
            <a:r>
              <a:rPr lang="en-US" dirty="0" smtClean="0"/>
              <a:t>Impact </a:t>
            </a:r>
            <a:r>
              <a:rPr lang="en-US" dirty="0"/>
              <a:t>of Digital Marketing on Brand Awareness and Purchase Intent: A Case Study of Amazon</a:t>
            </a:r>
          </a:p>
          <a:p>
            <a:pPr marL="152400" lvl="0" indent="0">
              <a:buNone/>
            </a:pPr>
            <a:r>
              <a:rPr lang="en-US" i="1" u="sng" dirty="0" smtClean="0"/>
              <a:t>Research Question</a:t>
            </a:r>
            <a:endParaRPr lang="en-US" i="1" u="sng" dirty="0"/>
          </a:p>
          <a:p>
            <a:pPr lvl="0"/>
            <a:r>
              <a:rPr lang="en-US" dirty="0"/>
              <a:t>How does the strategic implementation of digital marketing initiatives influence brand awareness and purchase intent among consumers in diverse industry sectors?</a:t>
            </a:r>
          </a:p>
          <a:p>
            <a:pPr marL="152400" lvl="0" indent="0">
              <a:buNone/>
            </a:pPr>
            <a:r>
              <a:rPr lang="en-US" i="1" u="sng" dirty="0"/>
              <a:t>Project </a:t>
            </a:r>
            <a:r>
              <a:rPr lang="en-US" i="1" u="sng" dirty="0" smtClean="0"/>
              <a:t>Aim</a:t>
            </a:r>
            <a:endParaRPr lang="en-US" dirty="0"/>
          </a:p>
          <a:p>
            <a:pPr lvl="0"/>
            <a:r>
              <a:rPr lang="en-US" dirty="0"/>
              <a:t>This research project aims to examine and explore how the strategic implementation of digital marketing methods in various industry sectors affects buyer awareness of a brand and buying intentions. The </a:t>
            </a:r>
            <a:r>
              <a:rPr lang="en-US" dirty="0" smtClean="0"/>
              <a:t>aim is </a:t>
            </a:r>
            <a:r>
              <a:rPr lang="en-US" dirty="0"/>
              <a:t>to establish the main elements and channels through which digital marketing tools affect customer views, leading to increased brand recognition and enhanced purchase intention</a:t>
            </a:r>
            <a:r>
              <a:rPr lang="en-US" dirty="0" smtClean="0"/>
              <a:t>..</a:t>
            </a:r>
          </a:p>
          <a:p>
            <a:pPr marL="152400" lvl="0" indent="0">
              <a:buNone/>
            </a:pPr>
            <a:r>
              <a:rPr lang="en-US" b="1" u="sng" dirty="0" smtClean="0"/>
              <a:t>Objectives</a:t>
            </a:r>
            <a:endParaRPr lang="en-US" dirty="0"/>
          </a:p>
          <a:p>
            <a:pPr lvl="0"/>
            <a:r>
              <a:rPr lang="en-US" dirty="0"/>
              <a:t>Review and classify different approaches deployed by firms in various industries concerning their digital marketing </a:t>
            </a:r>
            <a:r>
              <a:rPr lang="en-US" dirty="0" smtClean="0"/>
              <a:t>efforts</a:t>
            </a:r>
          </a:p>
          <a:p>
            <a:pPr lvl="0"/>
            <a:r>
              <a:rPr lang="en-US" dirty="0" smtClean="0"/>
              <a:t>Measure </a:t>
            </a:r>
            <a:r>
              <a:rPr lang="en-US" dirty="0"/>
              <a:t>and evaluate how various digital marketing campaigns affect a brand's awareness across specific industries, examining aspects like increased online exposure, brand recall, and customer recognition to determine the role of digital marketing in enhanced brand awareness</a:t>
            </a:r>
            <a:r>
              <a:rPr lang="en-US" dirty="0" smtClean="0"/>
              <a:t>.</a:t>
            </a:r>
            <a:endParaRPr lang="en-US" dirty="0"/>
          </a:p>
          <a:p>
            <a:pPr lvl="0"/>
            <a:r>
              <a:rPr lang="en-US" dirty="0"/>
              <a:t>Explore the impact of digital marketing initiatives on consumer behavior and intention to purchase in different business settings. </a:t>
            </a:r>
            <a:endParaRPr lang="en-US"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3" name="Picture 22"/>
          <p:cNvPicPr>
            <a:picLocks noChangeAspect="1"/>
          </p:cNvPicPr>
          <p:nvPr/>
        </p:nvPicPr>
        <p:blipFill>
          <a:blip r:embed="rId3"/>
          <a:stretch>
            <a:fillRect/>
          </a:stretch>
        </p:blipFill>
        <p:spPr>
          <a:xfrm>
            <a:off x="7417397" y="433366"/>
            <a:ext cx="1434739" cy="896712"/>
          </a:xfrm>
          <a:prstGeom prst="rect">
            <a:avLst/>
          </a:prstGeom>
        </p:spPr>
      </p:pic>
      <p:cxnSp>
        <p:nvCxnSpPr>
          <p:cNvPr id="25" name="Straight Connector 24"/>
          <p:cNvCxnSpPr/>
          <p:nvPr/>
        </p:nvCxnSpPr>
        <p:spPr>
          <a:xfrm>
            <a:off x="324553" y="3490010"/>
            <a:ext cx="758523"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stretch>
            <a:fillRect/>
          </a:stretch>
        </p:blipFill>
        <p:spPr>
          <a:xfrm>
            <a:off x="703814" y="426441"/>
            <a:ext cx="957106" cy="590445"/>
          </a:xfrm>
          <a:prstGeom prst="rect">
            <a:avLst/>
          </a:prstGeom>
        </p:spPr>
      </p:pic>
    </p:spTree>
    <p:extLst>
      <p:ext uri="{BB962C8B-B14F-4D97-AF65-F5344CB8AC3E}">
        <p14:creationId xmlns:p14="http://schemas.microsoft.com/office/powerpoint/2010/main" val="415401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Part Two: One-Variable Analysis</a:t>
            </a:r>
            <a:endParaRPr lang="en-US" sz="4000" dirty="0">
              <a:latin typeface="Papyrus" panose="03070502060502030205" pitchFamily="66" charset="0"/>
            </a:endParaRPr>
          </a:p>
        </p:txBody>
      </p:sp>
    </p:spTree>
    <p:extLst>
      <p:ext uri="{BB962C8B-B14F-4D97-AF65-F5344CB8AC3E}">
        <p14:creationId xmlns:p14="http://schemas.microsoft.com/office/powerpoint/2010/main" val="293157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One-Variable </a:t>
            </a:r>
            <a:r>
              <a:rPr lang="en-US" u="sng" dirty="0" smtClean="0">
                <a:solidFill>
                  <a:schemeClr val="tx1"/>
                </a:solidFill>
              </a:rPr>
              <a:t>Analysis</a:t>
            </a:r>
            <a:endParaRPr lang="en-US" u="sng" dirty="0">
              <a:solidFill>
                <a:schemeClr val="tx1"/>
              </a:solidFill>
            </a:endParaRPr>
          </a:p>
        </p:txBody>
      </p:sp>
      <p:sp>
        <p:nvSpPr>
          <p:cNvPr id="3" name="Text Placeholder 2"/>
          <p:cNvSpPr>
            <a:spLocks noGrp="1"/>
          </p:cNvSpPr>
          <p:nvPr>
            <p:ph type="body" idx="1"/>
          </p:nvPr>
        </p:nvSpPr>
        <p:spPr>
          <a:xfrm>
            <a:off x="5778453" y="1588981"/>
            <a:ext cx="2850642" cy="2805017"/>
          </a:xfrm>
        </p:spPr>
        <p:txBody>
          <a:bodyPr/>
          <a:lstStyle/>
          <a:p>
            <a:r>
              <a:rPr lang="en-US" sz="1400" dirty="0" smtClean="0"/>
              <a:t>The line graph shows years of schooling, across different levels of education. </a:t>
            </a:r>
          </a:p>
          <a:p>
            <a:r>
              <a:rPr lang="en-US" sz="1400" dirty="0" smtClean="0"/>
              <a:t>The years of schooling range up to 8 years. </a:t>
            </a:r>
          </a:p>
          <a:p>
            <a:r>
              <a:rPr lang="en-US" sz="1400" dirty="0" smtClean="0"/>
              <a:t>Different levels based on years includes;</a:t>
            </a:r>
          </a:p>
          <a:p>
            <a:pPr marL="552450" indent="-400050">
              <a:buFont typeface="+mj-lt"/>
              <a:buAutoNum type="romanLcPeriod"/>
            </a:pPr>
            <a:r>
              <a:rPr lang="en-US" sz="1400" dirty="0" smtClean="0"/>
              <a:t>Year 1 to 2 College.</a:t>
            </a:r>
          </a:p>
          <a:p>
            <a:pPr marL="552450" indent="-400050">
              <a:buFont typeface="+mj-lt"/>
              <a:buAutoNum type="romanLcPeriod"/>
            </a:pPr>
            <a:r>
              <a:rPr lang="en-US" sz="1400" dirty="0" smtClean="0"/>
              <a:t>Year 3 to 5 Bachelor’s</a:t>
            </a:r>
          </a:p>
          <a:p>
            <a:pPr marL="552450" indent="-400050">
              <a:buFont typeface="+mj-lt"/>
              <a:buAutoNum type="romanLcPeriod"/>
            </a:pPr>
            <a:r>
              <a:rPr lang="en-US" sz="1400" dirty="0" smtClean="0"/>
              <a:t>Year 5 to 6 Master’s</a:t>
            </a:r>
          </a:p>
          <a:p>
            <a:pPr marL="552450" indent="-400050">
              <a:buFont typeface="+mj-lt"/>
              <a:buAutoNum type="romanLcPeriod"/>
            </a:pPr>
            <a:r>
              <a:rPr lang="en-US" sz="1400" dirty="0" smtClean="0"/>
              <a:t>Year 6 to  8 Doctorate or PH.D</a:t>
            </a:r>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
        <p:nvSpPr>
          <p:cNvPr id="20" name="TextBox 19"/>
          <p:cNvSpPr txBox="1"/>
          <p:nvPr/>
        </p:nvSpPr>
        <p:spPr>
          <a:xfrm>
            <a:off x="1091953" y="1112200"/>
            <a:ext cx="4580877" cy="307777"/>
          </a:xfrm>
          <a:prstGeom prst="rect">
            <a:avLst/>
          </a:prstGeom>
          <a:noFill/>
        </p:spPr>
        <p:txBody>
          <a:bodyPr wrap="square" rtlCol="0">
            <a:spAutoFit/>
          </a:bodyPr>
          <a:lstStyle/>
          <a:p>
            <a:r>
              <a:rPr lang="en-US" b="1" dirty="0" smtClean="0"/>
              <a:t>a. Variable One – Educational Attainment Data Set</a:t>
            </a:r>
            <a:endParaRPr lang="en-US" b="1" dirty="0"/>
          </a:p>
        </p:txBody>
      </p:sp>
      <p:graphicFrame>
        <p:nvGraphicFramePr>
          <p:cNvPr id="23" name="Chart 22"/>
          <p:cNvGraphicFramePr>
            <a:graphicFrameLocks/>
          </p:cNvGraphicFramePr>
          <p:nvPr>
            <p:extLst>
              <p:ext uri="{D42A27DB-BD31-4B8C-83A1-F6EECF244321}">
                <p14:modId xmlns:p14="http://schemas.microsoft.com/office/powerpoint/2010/main" val="844724915"/>
              </p:ext>
            </p:extLst>
          </p:nvPr>
        </p:nvGraphicFramePr>
        <p:xfrm>
          <a:off x="1100830" y="1472466"/>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23"/>
          <p:cNvPicPr>
            <a:picLocks noChangeAspect="1"/>
          </p:cNvPicPr>
          <p:nvPr/>
        </p:nvPicPr>
        <p:blipFill>
          <a:blip r:embed="rId4"/>
          <a:stretch>
            <a:fillRect/>
          </a:stretch>
        </p:blipFill>
        <p:spPr>
          <a:xfrm>
            <a:off x="1100830" y="427274"/>
            <a:ext cx="957106" cy="590445"/>
          </a:xfrm>
          <a:prstGeom prst="rect">
            <a:avLst/>
          </a:prstGeom>
        </p:spPr>
      </p:pic>
      <p:sp>
        <p:nvSpPr>
          <p:cNvPr id="25" name="TextBox 24"/>
          <p:cNvSpPr txBox="1"/>
          <p:nvPr/>
        </p:nvSpPr>
        <p:spPr>
          <a:xfrm>
            <a:off x="1268959" y="4394448"/>
            <a:ext cx="3303041" cy="276999"/>
          </a:xfrm>
          <a:prstGeom prst="rect">
            <a:avLst/>
          </a:prstGeom>
          <a:noFill/>
        </p:spPr>
        <p:txBody>
          <a:bodyPr wrap="square" rtlCol="0">
            <a:spAutoFit/>
          </a:bodyPr>
          <a:lstStyle/>
          <a:p>
            <a:r>
              <a:rPr lang="en-US" sz="1200" dirty="0" smtClean="0"/>
              <a:t>Figure 1: Line graph on years of Schooling</a:t>
            </a:r>
            <a:endParaRPr lang="en-US" sz="1200" dirty="0"/>
          </a:p>
        </p:txBody>
      </p:sp>
    </p:spTree>
    <p:extLst>
      <p:ext uri="{BB962C8B-B14F-4D97-AF65-F5344CB8AC3E}">
        <p14:creationId xmlns:p14="http://schemas.microsoft.com/office/powerpoint/2010/main" val="262767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34" y="589672"/>
            <a:ext cx="7080058" cy="454738"/>
          </a:xfrm>
        </p:spPr>
        <p:txBody>
          <a:bodyPr/>
          <a:lstStyle/>
          <a:p>
            <a:pPr algn="l"/>
            <a:r>
              <a:rPr lang="en-US" sz="1600" u="sng" dirty="0" smtClean="0">
                <a:solidFill>
                  <a:schemeClr val="tx1"/>
                </a:solidFill>
              </a:rPr>
              <a:t>Mean, Median, and Mode on </a:t>
            </a:r>
            <a:r>
              <a:rPr lang="en-US" sz="1600" u="sng" dirty="0"/>
              <a:t>Educational Attainment Data </a:t>
            </a:r>
            <a:r>
              <a:rPr lang="en-US" sz="1600" u="sng" dirty="0" smtClean="0"/>
              <a:t>Set</a:t>
            </a:r>
            <a:r>
              <a:rPr lang="en-US" sz="1600" dirty="0"/>
              <a:t/>
            </a:r>
            <a:br>
              <a:rPr lang="en-US" sz="1600" dirty="0"/>
            </a:br>
            <a:r>
              <a:rPr lang="en-US" sz="1600" u="sng" dirty="0" smtClean="0">
                <a:solidFill>
                  <a:schemeClr val="bg2"/>
                </a:solidFill>
              </a:rPr>
              <a:t> </a:t>
            </a:r>
            <a:endParaRPr lang="en-US" sz="1600" u="sng" dirty="0">
              <a:solidFill>
                <a:schemeClr val="bg2"/>
              </a:solidFill>
            </a:endParaRPr>
          </a:p>
        </p:txBody>
      </p:sp>
      <p:sp>
        <p:nvSpPr>
          <p:cNvPr id="3" name="Text Placeholder 2"/>
          <p:cNvSpPr>
            <a:spLocks noGrp="1"/>
          </p:cNvSpPr>
          <p:nvPr>
            <p:ph type="body" idx="1"/>
          </p:nvPr>
        </p:nvSpPr>
        <p:spPr>
          <a:xfrm>
            <a:off x="948966" y="2653258"/>
            <a:ext cx="6454066" cy="1260573"/>
          </a:xfrm>
        </p:spPr>
        <p:txBody>
          <a:bodyPr numCol="1"/>
          <a:lstStyle/>
          <a:p>
            <a:r>
              <a:rPr lang="en-US" sz="1400" dirty="0" smtClean="0"/>
              <a:t>The </a:t>
            </a:r>
            <a:r>
              <a:rPr lang="en-US" sz="1400" dirty="0"/>
              <a:t>dataset consists of 29 observations on years of schooling, ranging from a minimum of 1 year to a maximum of 8 years. </a:t>
            </a:r>
            <a:endParaRPr lang="en-US" sz="1400" dirty="0" smtClean="0"/>
          </a:p>
          <a:p>
            <a:r>
              <a:rPr lang="en-US" sz="1400" dirty="0" smtClean="0"/>
              <a:t>The </a:t>
            </a:r>
            <a:r>
              <a:rPr lang="en-US" sz="1400" dirty="0"/>
              <a:t>mean years of schooling is 4.24 with a standard deviation of 2.278, indicating a moderate level of variability around the average. </a:t>
            </a:r>
            <a:endParaRPr lang="en-US" sz="1400" dirty="0" smtClean="0"/>
          </a:p>
          <a:p>
            <a:r>
              <a:rPr lang="en-US" sz="1400" dirty="0" smtClean="0"/>
              <a:t>The </a:t>
            </a:r>
            <a:r>
              <a:rPr lang="en-US" sz="1400" dirty="0"/>
              <a:t>analysis is based on a valid </a:t>
            </a:r>
            <a:r>
              <a:rPr lang="en-US" sz="1400" dirty="0" smtClean="0"/>
              <a:t>list of </a:t>
            </a:r>
            <a:r>
              <a:rPr lang="en-US" sz="1400" dirty="0"/>
              <a:t>29 observations.</a:t>
            </a:r>
            <a:r>
              <a:rPr lang="en-US" sz="1400" dirty="0" smtClean="0"/>
              <a:t>	</a:t>
            </a:r>
          </a:p>
          <a:p>
            <a:endParaRPr lang="en-US" sz="1400" dirty="0" smtClean="0"/>
          </a:p>
          <a:p>
            <a:endParaRPr lang="en-US" sz="1400" dirty="0"/>
          </a:p>
          <a:p>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stretch>
            <a:fillRect/>
          </a:stretch>
        </p:blipFill>
        <p:spPr>
          <a:xfrm>
            <a:off x="763728" y="453965"/>
            <a:ext cx="957106" cy="59044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2025507361"/>
              </p:ext>
            </p:extLst>
          </p:nvPr>
        </p:nvGraphicFramePr>
        <p:xfrm>
          <a:off x="1619458" y="1298080"/>
          <a:ext cx="5883120" cy="1175244"/>
        </p:xfrm>
        <a:graphic>
          <a:graphicData uri="http://schemas.openxmlformats.org/drawingml/2006/table">
            <a:tbl>
              <a:tblPr>
                <a:tableStyleId>{E17528DA-7FAD-48B7-BE5C-43C075AF2E05}</a:tableStyleId>
              </a:tblPr>
              <a:tblGrid>
                <a:gridCol w="735390"/>
                <a:gridCol w="735390"/>
                <a:gridCol w="735390"/>
                <a:gridCol w="735390"/>
                <a:gridCol w="735390"/>
                <a:gridCol w="735390"/>
                <a:gridCol w="735390"/>
                <a:gridCol w="735390"/>
              </a:tblGrid>
              <a:tr h="254382">
                <a:tc gridSpan="6">
                  <a:txBody>
                    <a:bodyPr/>
                    <a:lstStyle/>
                    <a:p>
                      <a:pPr algn="ctr" fontAlgn="b"/>
                      <a:r>
                        <a:rPr lang="en-US" sz="1100" b="1" u="none" strike="noStrike" dirty="0">
                          <a:effectLst/>
                        </a:rPr>
                        <a:t>Descriptive Statistics</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r>
              <a:tr h="460431">
                <a:tc>
                  <a:txBody>
                    <a:bodyPr/>
                    <a:lstStyle/>
                    <a:p>
                      <a:pPr algn="l" fontAlgn="b"/>
                      <a:endParaRPr lang="en-US" sz="1100" b="0" i="0" u="none" strike="noStrike">
                        <a:solidFill>
                          <a:srgbClr val="000000"/>
                        </a:solidFill>
                        <a:effectLst/>
                        <a:latin typeface="+mn-lt"/>
                      </a:endParaRPr>
                    </a:p>
                  </a:txBody>
                  <a:tcPr marL="9525" marR="9525" marT="9525" marB="0" anchor="b"/>
                </a:tc>
                <a:tc>
                  <a:txBody>
                    <a:bodyPr/>
                    <a:lstStyle/>
                    <a:p>
                      <a:pPr algn="l" fontAlgn="b"/>
                      <a:r>
                        <a:rPr lang="en-US" sz="1100" u="none" strike="noStrike" dirty="0">
                          <a:effectLst/>
                          <a:latin typeface="+mn-lt"/>
                        </a:rPr>
                        <a:t>N</a:t>
                      </a:r>
                      <a:endParaRPr lang="en-US" sz="1100" b="0" i="0" u="none" strike="noStrike" dirty="0">
                        <a:solidFill>
                          <a:srgbClr val="000000"/>
                        </a:solidFill>
                        <a:effectLst/>
                        <a:latin typeface="+mn-lt"/>
                      </a:endParaRPr>
                    </a:p>
                  </a:txBody>
                  <a:tcPr marL="9525" marR="9525" marT="9525" marB="0" anchor="b"/>
                </a:tc>
                <a:tc>
                  <a:txBody>
                    <a:bodyPr/>
                    <a:lstStyle/>
                    <a:p>
                      <a:pPr algn="l" fontAlgn="b"/>
                      <a:r>
                        <a:rPr lang="en-US" sz="1100" u="none" strike="noStrike" dirty="0">
                          <a:effectLst/>
                          <a:latin typeface="+mn-lt"/>
                        </a:rPr>
                        <a:t>Minimum</a:t>
                      </a:r>
                      <a:endParaRPr lang="en-US" sz="1100" b="0" i="0" u="none" strike="noStrike" dirty="0">
                        <a:solidFill>
                          <a:srgbClr val="000000"/>
                        </a:solidFill>
                        <a:effectLst/>
                        <a:latin typeface="+mn-lt"/>
                      </a:endParaRPr>
                    </a:p>
                  </a:txBody>
                  <a:tcPr marL="9525" marR="9525" marT="9525" marB="0" anchor="b"/>
                </a:tc>
                <a:tc>
                  <a:txBody>
                    <a:bodyPr/>
                    <a:lstStyle/>
                    <a:p>
                      <a:pPr algn="l" fontAlgn="b"/>
                      <a:r>
                        <a:rPr lang="en-US" sz="1100" u="none" strike="noStrike" dirty="0">
                          <a:effectLst/>
                          <a:latin typeface="+mn-lt"/>
                        </a:rPr>
                        <a:t>Maximum</a:t>
                      </a:r>
                      <a:endParaRPr lang="en-US" sz="1100" b="0" i="0" u="none" strike="noStrike" dirty="0">
                        <a:solidFill>
                          <a:srgbClr val="000000"/>
                        </a:solidFill>
                        <a:effectLst/>
                        <a:latin typeface="+mn-lt"/>
                      </a:endParaRPr>
                    </a:p>
                  </a:txBody>
                  <a:tcPr marL="9525" marR="9525" marT="9525" marB="0" anchor="b"/>
                </a:tc>
                <a:tc>
                  <a:txBody>
                    <a:bodyPr/>
                    <a:lstStyle/>
                    <a:p>
                      <a:pPr algn="l" fontAlgn="b"/>
                      <a:r>
                        <a:rPr lang="en-US" sz="1100" u="none" strike="noStrike">
                          <a:effectLst/>
                          <a:latin typeface="+mn-lt"/>
                        </a:rPr>
                        <a:t>Mean</a:t>
                      </a:r>
                      <a:endParaRPr lang="en-US" sz="1100" b="0" i="0" u="none" strike="noStrike">
                        <a:solidFill>
                          <a:srgbClr val="000000"/>
                        </a:solidFill>
                        <a:effectLst/>
                        <a:latin typeface="+mn-lt"/>
                      </a:endParaRPr>
                    </a:p>
                  </a:txBody>
                  <a:tcPr marL="9525" marR="9525" marT="9525" marB="0" anchor="b"/>
                </a:tc>
                <a:tc>
                  <a:txBody>
                    <a:bodyPr/>
                    <a:lstStyle/>
                    <a:p>
                      <a:pPr algn="l" fontAlgn="b"/>
                      <a:r>
                        <a:rPr lang="en-US" sz="1100" u="none" strike="noStrike" dirty="0">
                          <a:effectLst/>
                          <a:latin typeface="+mn-lt"/>
                        </a:rPr>
                        <a:t>Std. Deviation</a:t>
                      </a:r>
                      <a:endParaRPr lang="en-US" sz="1100" b="0" i="0" u="none" strike="noStrike" dirty="0">
                        <a:solidFill>
                          <a:srgbClr val="000000"/>
                        </a:solidFill>
                        <a:effectLst/>
                        <a:latin typeface="+mn-lt"/>
                      </a:endParaRPr>
                    </a:p>
                  </a:txBody>
                  <a:tcPr marL="9525" marR="9525" marT="9525" marB="0" anchor="b"/>
                </a:tc>
                <a:tc>
                  <a:txBody>
                    <a:bodyPr/>
                    <a:lstStyle/>
                    <a:p>
                      <a:pPr algn="l" fontAlgn="b"/>
                      <a:r>
                        <a:rPr lang="en-US" sz="1100" b="0" i="0" u="none" strike="noStrike" dirty="0" smtClean="0">
                          <a:solidFill>
                            <a:srgbClr val="000000"/>
                          </a:solidFill>
                          <a:effectLst/>
                          <a:latin typeface="+mn-lt"/>
                        </a:rPr>
                        <a:t>Mode</a:t>
                      </a:r>
                      <a:endParaRPr lang="en-US" sz="1100" b="0" i="0" u="none" strike="noStrike" dirty="0">
                        <a:solidFill>
                          <a:srgbClr val="000000"/>
                        </a:solidFill>
                        <a:effectLst/>
                        <a:latin typeface="+mn-lt"/>
                      </a:endParaRPr>
                    </a:p>
                  </a:txBody>
                  <a:tcPr marL="9525" marR="9525" marT="9525" marB="0" anchor="b"/>
                </a:tc>
                <a:tc>
                  <a:txBody>
                    <a:bodyPr/>
                    <a:lstStyle/>
                    <a:p>
                      <a:pPr algn="l" fontAlgn="b"/>
                      <a:r>
                        <a:rPr lang="en-US" sz="1100" b="0" i="0" u="none" strike="noStrike" dirty="0" smtClean="0">
                          <a:solidFill>
                            <a:srgbClr val="000000"/>
                          </a:solidFill>
                          <a:effectLst/>
                          <a:latin typeface="+mn-lt"/>
                        </a:rPr>
                        <a:t>Median</a:t>
                      </a:r>
                      <a:endParaRPr lang="en-US" sz="1100" b="0" i="0" u="none" strike="noStrike" dirty="0">
                        <a:solidFill>
                          <a:srgbClr val="000000"/>
                        </a:solidFill>
                        <a:effectLst/>
                        <a:latin typeface="+mn-lt"/>
                      </a:endParaRPr>
                    </a:p>
                  </a:txBody>
                  <a:tcPr marL="9525" marR="9525" marT="9525" marB="0" anchor="b"/>
                </a:tc>
              </a:tr>
              <a:tr h="460431">
                <a:tc>
                  <a:txBody>
                    <a:bodyPr/>
                    <a:lstStyle/>
                    <a:p>
                      <a:pPr algn="l" fontAlgn="b"/>
                      <a:r>
                        <a:rPr lang="en-US" sz="1100" u="none" strike="noStrike" dirty="0">
                          <a:effectLst/>
                          <a:latin typeface="+mn-lt"/>
                        </a:rPr>
                        <a:t>Years of Schooling</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u="none" strike="noStrike" dirty="0">
                          <a:effectLst/>
                          <a:latin typeface="+mn-lt"/>
                        </a:rPr>
                        <a:t>29</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u="none" strike="noStrike">
                          <a:effectLst/>
                          <a:latin typeface="+mn-lt"/>
                        </a:rPr>
                        <a:t>1</a:t>
                      </a:r>
                      <a:endParaRPr lang="en-US" sz="1100" b="0" i="0" u="none" strike="noStrike">
                        <a:solidFill>
                          <a:srgbClr val="000000"/>
                        </a:solidFill>
                        <a:effectLst/>
                        <a:latin typeface="+mn-lt"/>
                      </a:endParaRPr>
                    </a:p>
                  </a:txBody>
                  <a:tcPr marL="9525" marR="9525" marT="9525" marB="0" anchor="b"/>
                </a:tc>
                <a:tc>
                  <a:txBody>
                    <a:bodyPr/>
                    <a:lstStyle/>
                    <a:p>
                      <a:pPr algn="r" fontAlgn="b"/>
                      <a:r>
                        <a:rPr lang="en-US" sz="1100" u="none" strike="noStrike" dirty="0">
                          <a:effectLst/>
                          <a:latin typeface="+mn-lt"/>
                        </a:rPr>
                        <a:t>8</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u="none" strike="noStrike" dirty="0">
                          <a:effectLst/>
                          <a:latin typeface="+mn-lt"/>
                        </a:rPr>
                        <a:t>4.24</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u="none" strike="noStrike" dirty="0">
                          <a:effectLst/>
                          <a:latin typeface="+mn-lt"/>
                        </a:rPr>
                        <a:t>2.278</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r" fontAlgn="b"/>
                      <a:r>
                        <a:rPr lang="en-US" sz="1100" b="0" i="0" u="none" strike="noStrike" dirty="0" smtClean="0">
                          <a:solidFill>
                            <a:srgbClr val="000000"/>
                          </a:solidFill>
                          <a:effectLst/>
                          <a:latin typeface="+mn-lt"/>
                        </a:rPr>
                        <a:t>4</a:t>
                      </a:r>
                      <a:endParaRPr lang="en-US" sz="11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7441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315" y="477315"/>
            <a:ext cx="4855177" cy="572700"/>
          </a:xfrm>
        </p:spPr>
        <p:txBody>
          <a:bodyPr/>
          <a:lstStyle/>
          <a:p>
            <a:pPr algn="l"/>
            <a:r>
              <a:rPr lang="en-US" sz="2000" u="sng" dirty="0" smtClean="0">
                <a:solidFill>
                  <a:schemeClr val="tx1"/>
                </a:solidFill>
              </a:rPr>
              <a:t>Cont’d - One-</a:t>
            </a:r>
            <a:r>
              <a:rPr lang="en-US" sz="2000" u="sng" dirty="0" smtClean="0">
                <a:solidFill>
                  <a:schemeClr val="bg2"/>
                </a:solidFill>
              </a:rPr>
              <a:t>Variable Analysis</a:t>
            </a:r>
            <a:endParaRPr lang="en-US" sz="2000" u="sng" dirty="0">
              <a:solidFill>
                <a:schemeClr val="bg2"/>
              </a:solidFill>
            </a:endParaRPr>
          </a:p>
        </p:txBody>
      </p:sp>
      <p:sp>
        <p:nvSpPr>
          <p:cNvPr id="3" name="Text Placeholder 2"/>
          <p:cNvSpPr>
            <a:spLocks noGrp="1"/>
          </p:cNvSpPr>
          <p:nvPr>
            <p:ph type="body" idx="1"/>
          </p:nvPr>
        </p:nvSpPr>
        <p:spPr>
          <a:xfrm>
            <a:off x="880506" y="4367814"/>
            <a:ext cx="3824659" cy="532660"/>
          </a:xfrm>
        </p:spPr>
        <p:txBody>
          <a:bodyPr/>
          <a:lstStyle/>
          <a:p>
            <a:pPr marL="152400" indent="0">
              <a:buNone/>
            </a:pPr>
            <a:r>
              <a:rPr lang="en-US" sz="1400" dirty="0" smtClean="0"/>
              <a:t>Figure 2: Income level</a:t>
            </a:r>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sp>
        <p:nvSpPr>
          <p:cNvPr id="20" name="TextBox 19"/>
          <p:cNvSpPr txBox="1"/>
          <p:nvPr/>
        </p:nvSpPr>
        <p:spPr>
          <a:xfrm>
            <a:off x="1091953" y="1112200"/>
            <a:ext cx="4580877" cy="307777"/>
          </a:xfrm>
          <a:prstGeom prst="rect">
            <a:avLst/>
          </a:prstGeom>
          <a:noFill/>
        </p:spPr>
        <p:txBody>
          <a:bodyPr wrap="square" rtlCol="0">
            <a:spAutoFit/>
          </a:bodyPr>
          <a:lstStyle/>
          <a:p>
            <a:r>
              <a:rPr lang="en-US" b="1" dirty="0" smtClean="0"/>
              <a:t>B. Variable Two – Income Level Data Set</a:t>
            </a:r>
            <a:endParaRPr lang="en-US" b="1" dirty="0"/>
          </a:p>
        </p:txBody>
      </p:sp>
      <p:pic>
        <p:nvPicPr>
          <p:cNvPr id="24" name="Picture 23"/>
          <p:cNvPicPr>
            <a:picLocks noChangeAspect="1"/>
          </p:cNvPicPr>
          <p:nvPr/>
        </p:nvPicPr>
        <p:blipFill>
          <a:blip r:embed="rId3"/>
          <a:stretch>
            <a:fillRect/>
          </a:stretch>
        </p:blipFill>
        <p:spPr>
          <a:xfrm>
            <a:off x="773962" y="400584"/>
            <a:ext cx="957106" cy="590445"/>
          </a:xfrm>
          <a:prstGeom prst="rect">
            <a:avLst/>
          </a:prstGeom>
        </p:spPr>
      </p:pic>
      <p:sp>
        <p:nvSpPr>
          <p:cNvPr id="25" name="Text Placeholder 2"/>
          <p:cNvSpPr txBox="1">
            <a:spLocks/>
          </p:cNvSpPr>
          <p:nvPr/>
        </p:nvSpPr>
        <p:spPr>
          <a:xfrm>
            <a:off x="5672830" y="1149864"/>
            <a:ext cx="2850642" cy="32616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DM Sans"/>
              <a:buChar char="●"/>
              <a:defRPr sz="1200" b="0" i="0" u="none" strike="noStrike" cap="none">
                <a:solidFill>
                  <a:schemeClr val="dk1"/>
                </a:solidFill>
                <a:latin typeface="DM Sans"/>
                <a:ea typeface="DM Sans"/>
                <a:cs typeface="DM Sans"/>
                <a:sym typeface="DM Sans"/>
              </a:defRPr>
            </a:lvl1pPr>
            <a:lvl2pPr marL="914400" marR="0" lvl="1"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2pPr>
            <a:lvl3pPr marL="1371600" marR="0" lvl="2"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3pPr>
            <a:lvl4pPr marL="1828800" marR="0" lvl="3"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4pPr>
            <a:lvl5pPr marL="2286000" marR="0" lvl="4"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5pPr>
            <a:lvl6pPr marL="2743200" marR="0" lvl="5"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6pPr>
            <a:lvl7pPr marL="3200400" marR="0" lvl="6"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7pPr>
            <a:lvl8pPr marL="3657600" marR="0" lvl="7"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8pPr>
            <a:lvl9pPr marL="4114800" marR="0" lvl="8"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9pPr>
          </a:lstStyle>
          <a:p>
            <a:r>
              <a:rPr lang="en-US" sz="1400" dirty="0" smtClean="0"/>
              <a:t>The line graph shows average income levels. </a:t>
            </a:r>
          </a:p>
          <a:p>
            <a:r>
              <a:rPr lang="en-US" sz="1400" dirty="0" smtClean="0"/>
              <a:t>This is from different industries including;</a:t>
            </a:r>
          </a:p>
          <a:p>
            <a:pPr marL="552450" indent="-400050">
              <a:buFont typeface="+mj-lt"/>
              <a:buAutoNum type="romanLcPeriod"/>
            </a:pPr>
            <a:r>
              <a:rPr lang="en-US" sz="1400" dirty="0" smtClean="0"/>
              <a:t>Academic positions, </a:t>
            </a:r>
            <a:r>
              <a:rPr lang="en-US" sz="1400" dirty="0" err="1" smtClean="0"/>
              <a:t>e.g</a:t>
            </a:r>
            <a:r>
              <a:rPr lang="en-US" sz="1400" dirty="0" smtClean="0"/>
              <a:t> lecturers. </a:t>
            </a:r>
          </a:p>
          <a:p>
            <a:pPr marL="552450" indent="-400050">
              <a:buFont typeface="+mj-lt"/>
              <a:buAutoNum type="romanLcPeriod"/>
            </a:pPr>
            <a:r>
              <a:rPr lang="en-US" sz="1400" dirty="0" smtClean="0"/>
              <a:t>Senior levels such as management. </a:t>
            </a:r>
          </a:p>
          <a:p>
            <a:pPr marL="552450" indent="-400050">
              <a:buFont typeface="+mj-lt"/>
              <a:buAutoNum type="romanLcPeriod"/>
            </a:pPr>
            <a:r>
              <a:rPr lang="en-US" sz="1400" dirty="0" smtClean="0"/>
              <a:t>Engineering. </a:t>
            </a:r>
          </a:p>
          <a:p>
            <a:pPr marL="552450" indent="-400050">
              <a:buFont typeface="+mj-lt"/>
              <a:buAutoNum type="romanLcPeriod"/>
            </a:pPr>
            <a:r>
              <a:rPr lang="en-US" sz="1400" dirty="0" smtClean="0"/>
              <a:t>Healthcare. </a:t>
            </a:r>
          </a:p>
          <a:p>
            <a:pPr marL="552450" indent="-400050">
              <a:buFont typeface="+mj-lt"/>
              <a:buAutoNum type="romanLcPeriod"/>
            </a:pPr>
            <a:r>
              <a:rPr lang="en-US" sz="1400" dirty="0" smtClean="0"/>
              <a:t>Trades and technical professions such as electricians. </a:t>
            </a:r>
          </a:p>
          <a:p>
            <a:pPr marL="552450" indent="-400050">
              <a:buFont typeface="+mj-lt"/>
              <a:buAutoNum type="romanLcPeriod"/>
            </a:pPr>
            <a:r>
              <a:rPr lang="en-US" sz="1400" dirty="0" smtClean="0"/>
              <a:t>Entry level positions. </a:t>
            </a:r>
          </a:p>
          <a:p>
            <a:pPr marL="552450" indent="-400050">
              <a:buFont typeface="+mj-lt"/>
              <a:buAutoNum type="romanLcPeriod"/>
            </a:pPr>
            <a:r>
              <a:rPr lang="en-US" sz="1400" dirty="0" smtClean="0"/>
              <a:t>Customer service. </a:t>
            </a:r>
          </a:p>
          <a:p>
            <a:pPr marL="552450" indent="-400050">
              <a:buFont typeface="+mj-lt"/>
              <a:buAutoNum type="romanLcPeriod"/>
            </a:pPr>
            <a:r>
              <a:rPr lang="en-US" sz="1400" dirty="0" smtClean="0"/>
              <a:t>Finance and Banking. </a:t>
            </a:r>
          </a:p>
          <a:p>
            <a:pPr marL="552450" indent="-400050">
              <a:buFont typeface="+mj-lt"/>
              <a:buAutoNum type="romanLcPeriod"/>
            </a:pPr>
            <a:r>
              <a:rPr lang="en-US" sz="1400" dirty="0" smtClean="0"/>
              <a:t>Marketing. </a:t>
            </a:r>
          </a:p>
        </p:txBody>
      </p:sp>
      <p:graphicFrame>
        <p:nvGraphicFramePr>
          <p:cNvPr id="26" name="Chart 25"/>
          <p:cNvGraphicFramePr>
            <a:graphicFrameLocks/>
          </p:cNvGraphicFramePr>
          <p:nvPr>
            <p:extLst>
              <p:ext uri="{D42A27DB-BD31-4B8C-83A1-F6EECF244321}">
                <p14:modId xmlns:p14="http://schemas.microsoft.com/office/powerpoint/2010/main" val="2009675675"/>
              </p:ext>
            </p:extLst>
          </p:nvPr>
        </p:nvGraphicFramePr>
        <p:xfrm>
          <a:off x="767859" y="148216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878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34" y="589672"/>
            <a:ext cx="7080058" cy="572700"/>
          </a:xfrm>
        </p:spPr>
        <p:txBody>
          <a:bodyPr/>
          <a:lstStyle/>
          <a:p>
            <a:pPr algn="l"/>
            <a:r>
              <a:rPr lang="en-US" sz="1600" u="sng" dirty="0" smtClean="0">
                <a:solidFill>
                  <a:schemeClr val="tx1"/>
                </a:solidFill>
              </a:rPr>
              <a:t>Mean, Median, and Mode on </a:t>
            </a:r>
            <a:r>
              <a:rPr lang="en-US" sz="1600" u="sng" dirty="0"/>
              <a:t>Income Level Data Set</a:t>
            </a:r>
            <a:br>
              <a:rPr lang="en-US" sz="1600" u="sng" dirty="0"/>
            </a:br>
            <a:r>
              <a:rPr lang="en-US" sz="1600" u="sng" dirty="0" smtClean="0">
                <a:solidFill>
                  <a:schemeClr val="bg2"/>
                </a:solidFill>
              </a:rPr>
              <a:t> </a:t>
            </a:r>
            <a:endParaRPr lang="en-US" sz="1600" u="sng" dirty="0">
              <a:solidFill>
                <a:schemeClr val="bg2"/>
              </a:solidFill>
            </a:endParaRPr>
          </a:p>
        </p:txBody>
      </p:sp>
      <p:sp>
        <p:nvSpPr>
          <p:cNvPr id="3" name="Text Placeholder 2"/>
          <p:cNvSpPr>
            <a:spLocks noGrp="1"/>
          </p:cNvSpPr>
          <p:nvPr>
            <p:ph type="body" idx="1"/>
          </p:nvPr>
        </p:nvSpPr>
        <p:spPr>
          <a:xfrm>
            <a:off x="763728" y="2457357"/>
            <a:ext cx="7080058" cy="1527771"/>
          </a:xfrm>
        </p:spPr>
        <p:txBody>
          <a:bodyPr numCol="1"/>
          <a:lstStyle/>
          <a:p>
            <a:r>
              <a:rPr lang="en-US" sz="1400" dirty="0" smtClean="0"/>
              <a:t>The </a:t>
            </a:r>
            <a:r>
              <a:rPr lang="en-US" sz="1400" dirty="0"/>
              <a:t>dataset comprises 29 observations on average income, ranging from a minimum of $30,000 to a maximum of $67,000. </a:t>
            </a:r>
            <a:endParaRPr lang="en-US" sz="1400" dirty="0" smtClean="0"/>
          </a:p>
          <a:p>
            <a:r>
              <a:rPr lang="en-US" sz="1400" dirty="0" smtClean="0"/>
              <a:t>The </a:t>
            </a:r>
            <a:r>
              <a:rPr lang="en-US" sz="1400" dirty="0"/>
              <a:t>mean average income is $47,551.72, with a standard deviation of $11,245.91, indicating a notable degree of variability around the mean. </a:t>
            </a:r>
            <a:endParaRPr lang="en-US" sz="1400" dirty="0" smtClean="0"/>
          </a:p>
          <a:p>
            <a:r>
              <a:rPr lang="en-US" sz="1400" dirty="0" smtClean="0"/>
              <a:t>The </a:t>
            </a:r>
            <a:r>
              <a:rPr lang="en-US" sz="1400" dirty="0"/>
              <a:t>descriptive statistics </a:t>
            </a:r>
            <a:r>
              <a:rPr lang="en-US" sz="1400" dirty="0" smtClean="0"/>
              <a:t>was calculated </a:t>
            </a:r>
            <a:r>
              <a:rPr lang="en-US" sz="1400" dirty="0"/>
              <a:t>based on a valid </a:t>
            </a:r>
            <a:r>
              <a:rPr lang="en-US" sz="1400" dirty="0" smtClean="0"/>
              <a:t>list of </a:t>
            </a:r>
            <a:r>
              <a:rPr lang="en-US" sz="1400" dirty="0"/>
              <a:t>29 observations.</a:t>
            </a:r>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stretch>
            <a:fillRect/>
          </a:stretch>
        </p:blipFill>
        <p:spPr>
          <a:xfrm>
            <a:off x="763728" y="453965"/>
            <a:ext cx="957106" cy="590445"/>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698568802"/>
              </p:ext>
            </p:extLst>
          </p:nvPr>
        </p:nvGraphicFramePr>
        <p:xfrm>
          <a:off x="1881338" y="1152892"/>
          <a:ext cx="5478832" cy="1199089"/>
        </p:xfrm>
        <a:graphic>
          <a:graphicData uri="http://schemas.openxmlformats.org/drawingml/2006/table">
            <a:tbl>
              <a:tblPr>
                <a:tableStyleId>{E17528DA-7FAD-48B7-BE5C-43C075AF2E05}</a:tableStyleId>
              </a:tblPr>
              <a:tblGrid>
                <a:gridCol w="684854"/>
                <a:gridCol w="684854"/>
                <a:gridCol w="684854"/>
                <a:gridCol w="684854"/>
                <a:gridCol w="684854"/>
                <a:gridCol w="684854"/>
                <a:gridCol w="684854"/>
                <a:gridCol w="684854"/>
              </a:tblGrid>
              <a:tr h="259543">
                <a:tc gridSpan="8">
                  <a:txBody>
                    <a:bodyPr/>
                    <a:lstStyle/>
                    <a:p>
                      <a:pPr algn="ctr" fontAlgn="b"/>
                      <a:r>
                        <a:rPr lang="en-US" sz="1100" b="1" u="none" strike="noStrike" dirty="0">
                          <a:effectLst/>
                        </a:rPr>
                        <a:t>Descriptive Statistics</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r>
              <a:tr h="46977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Minimum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Maximum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Std. Deviation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smtClean="0">
                          <a:solidFill>
                            <a:srgbClr val="000000"/>
                          </a:solidFill>
                          <a:effectLst/>
                          <a:latin typeface="Calibri" panose="020F0502020204030204" pitchFamily="34" charset="0"/>
                        </a:rPr>
                        <a:t>Median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smtClean="0">
                          <a:solidFill>
                            <a:srgbClr val="000000"/>
                          </a:solidFill>
                          <a:effectLst/>
                          <a:latin typeface="Calibri" panose="020F0502020204030204" pitchFamily="34" charset="0"/>
                        </a:rPr>
                        <a:t>Mode</a:t>
                      </a:r>
                      <a:endParaRPr lang="en-US" sz="1100" b="0" i="0" u="none" strike="noStrike" dirty="0">
                        <a:solidFill>
                          <a:srgbClr val="000000"/>
                        </a:solidFill>
                        <a:effectLst/>
                        <a:latin typeface="Calibri" panose="020F0502020204030204" pitchFamily="34" charset="0"/>
                      </a:endParaRPr>
                    </a:p>
                  </a:txBody>
                  <a:tcPr marL="9525" marR="9525" marT="9525" marB="0" anchor="b"/>
                </a:tc>
              </a:tr>
              <a:tr h="469773">
                <a:tc>
                  <a:txBody>
                    <a:bodyPr/>
                    <a:lstStyle/>
                    <a:p>
                      <a:pPr algn="l" fontAlgn="b"/>
                      <a:r>
                        <a:rPr lang="en-US" sz="1100" u="none" strike="noStrike">
                          <a:effectLst/>
                        </a:rPr>
                        <a:t>Average Income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47551.72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11245.91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dirty="0" smtClean="0">
                          <a:solidFill>
                            <a:srgbClr val="000000"/>
                          </a:solidFill>
                          <a:effectLst/>
                          <a:latin typeface="Calibri" panose="020F0502020204030204" pitchFamily="34" charset="0"/>
                        </a:rPr>
                        <a:t>47000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dirty="0" smtClean="0">
                          <a:solidFill>
                            <a:srgbClr val="000000"/>
                          </a:solidFill>
                          <a:effectLst/>
                          <a:latin typeface="Calibri" panose="020F0502020204030204" pitchFamily="34" charset="0"/>
                        </a:rPr>
                        <a:t>30000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1264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34" y="589672"/>
            <a:ext cx="7080058" cy="572700"/>
          </a:xfrm>
        </p:spPr>
        <p:txBody>
          <a:bodyPr/>
          <a:lstStyle/>
          <a:p>
            <a:pPr algn="l"/>
            <a:r>
              <a:rPr lang="en-US" sz="1600" u="sng" dirty="0" smtClean="0">
                <a:solidFill>
                  <a:schemeClr val="tx1"/>
                </a:solidFill>
              </a:rPr>
              <a:t>Trends or something interest </a:t>
            </a:r>
            <a:r>
              <a:rPr lang="en-US" sz="1600" u="sng" dirty="0" smtClean="0">
                <a:solidFill>
                  <a:schemeClr val="bg2"/>
                </a:solidFill>
              </a:rPr>
              <a:t>and What I learned from the Data sets </a:t>
            </a:r>
            <a:endParaRPr lang="en-US" sz="1600" u="sng" dirty="0">
              <a:solidFill>
                <a:schemeClr val="bg2"/>
              </a:solidFill>
            </a:endParaRPr>
          </a:p>
        </p:txBody>
      </p:sp>
      <p:sp>
        <p:nvSpPr>
          <p:cNvPr id="3" name="Text Placeholder 2"/>
          <p:cNvSpPr>
            <a:spLocks noGrp="1"/>
          </p:cNvSpPr>
          <p:nvPr>
            <p:ph type="body" idx="1"/>
          </p:nvPr>
        </p:nvSpPr>
        <p:spPr>
          <a:xfrm>
            <a:off x="2086252" y="1298078"/>
            <a:ext cx="5637322" cy="2093191"/>
          </a:xfrm>
        </p:spPr>
        <p:txBody>
          <a:bodyPr numCol="1"/>
          <a:lstStyle/>
          <a:p>
            <a:r>
              <a:rPr lang="en-US" sz="1400" dirty="0" smtClean="0"/>
              <a:t>On the number of schooling years, the data set entailed participants with different levels of education. This allowed a broad examination of income trends in different education backgrounds. </a:t>
            </a:r>
          </a:p>
          <a:p>
            <a:r>
              <a:rPr lang="en-US" sz="1400" dirty="0" smtClean="0"/>
              <a:t>The income level data set showed a notable disparity among the population n Canada.</a:t>
            </a:r>
          </a:p>
          <a:p>
            <a:r>
              <a:rPr lang="en-US" sz="1400" dirty="0" smtClean="0"/>
              <a:t>The income spanned from $30,000 to $67,000. </a:t>
            </a:r>
          </a:p>
          <a:p>
            <a:r>
              <a:rPr lang="en-US" sz="1400" dirty="0" smtClean="0"/>
              <a:t>This reinforced that some factors contribute to variations in the income. </a:t>
            </a:r>
          </a:p>
          <a:p>
            <a:endParaRPr lang="en-US" sz="1400" dirty="0" smtClean="0"/>
          </a:p>
          <a:p>
            <a:endParaRPr lang="en-US" sz="1400" dirty="0"/>
          </a:p>
        </p:txBody>
      </p:sp>
      <p:grpSp>
        <p:nvGrpSpPr>
          <p:cNvPr id="4" name="Google Shape;153;p16"/>
          <p:cNvGrpSpPr/>
          <p:nvPr/>
        </p:nvGrpSpPr>
        <p:grpSpPr>
          <a:xfrm>
            <a:off x="164046" y="536291"/>
            <a:ext cx="374394" cy="962866"/>
            <a:chOff x="-720900" y="1958300"/>
            <a:chExt cx="462900" cy="1190488"/>
          </a:xfrm>
        </p:grpSpPr>
        <p:sp>
          <p:nvSpPr>
            <p:cNvPr id="5" name="Google Shape;154;p16"/>
            <p:cNvSpPr/>
            <p:nvPr/>
          </p:nvSpPr>
          <p:spPr>
            <a:xfrm>
              <a:off x="-3240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 name="Google Shape;155;p16"/>
            <p:cNvSpPr/>
            <p:nvPr/>
          </p:nvSpPr>
          <p:spPr>
            <a:xfrm>
              <a:off x="-3240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7" name="Google Shape;156;p16"/>
            <p:cNvSpPr/>
            <p:nvPr/>
          </p:nvSpPr>
          <p:spPr>
            <a:xfrm>
              <a:off x="-3240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8" name="Google Shape;157;p16"/>
            <p:cNvSpPr/>
            <p:nvPr/>
          </p:nvSpPr>
          <p:spPr>
            <a:xfrm>
              <a:off x="-3240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9" name="Google Shape;158;p16"/>
            <p:cNvSpPr/>
            <p:nvPr/>
          </p:nvSpPr>
          <p:spPr>
            <a:xfrm>
              <a:off x="-52245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0" name="Google Shape;159;p16"/>
            <p:cNvSpPr/>
            <p:nvPr/>
          </p:nvSpPr>
          <p:spPr>
            <a:xfrm>
              <a:off x="-52245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1" name="Google Shape;160;p16"/>
            <p:cNvSpPr/>
            <p:nvPr/>
          </p:nvSpPr>
          <p:spPr>
            <a:xfrm>
              <a:off x="-52245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2" name="Google Shape;161;p16"/>
            <p:cNvSpPr/>
            <p:nvPr/>
          </p:nvSpPr>
          <p:spPr>
            <a:xfrm>
              <a:off x="-52245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3" name="Google Shape;162;p16"/>
            <p:cNvSpPr/>
            <p:nvPr/>
          </p:nvSpPr>
          <p:spPr>
            <a:xfrm>
              <a:off x="-720900" y="280167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4" name="Google Shape;163;p16"/>
            <p:cNvSpPr/>
            <p:nvPr/>
          </p:nvSpPr>
          <p:spPr>
            <a:xfrm>
              <a:off x="-720900" y="308278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5" name="Google Shape;164;p16"/>
            <p:cNvSpPr/>
            <p:nvPr/>
          </p:nvSpPr>
          <p:spPr>
            <a:xfrm>
              <a:off x="-720900" y="2239425"/>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6" name="Google Shape;165;p16"/>
            <p:cNvSpPr/>
            <p:nvPr/>
          </p:nvSpPr>
          <p:spPr>
            <a:xfrm>
              <a:off x="-720900" y="2520538"/>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7" name="Google Shape;166;p16"/>
            <p:cNvSpPr/>
            <p:nvPr/>
          </p:nvSpPr>
          <p:spPr>
            <a:xfrm>
              <a:off x="-3240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8" name="Google Shape;167;p16"/>
            <p:cNvSpPr/>
            <p:nvPr/>
          </p:nvSpPr>
          <p:spPr>
            <a:xfrm>
              <a:off x="-52245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19" name="Google Shape;168;p16"/>
            <p:cNvSpPr/>
            <p:nvPr/>
          </p:nvSpPr>
          <p:spPr>
            <a:xfrm>
              <a:off x="-720900" y="1958300"/>
              <a:ext cx="66000" cy="66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grpSp>
      <p:pic>
        <p:nvPicPr>
          <p:cNvPr id="20" name="Picture 19"/>
          <p:cNvPicPr>
            <a:picLocks noChangeAspect="1"/>
          </p:cNvPicPr>
          <p:nvPr/>
        </p:nvPicPr>
        <p:blipFill>
          <a:blip r:embed="rId3"/>
          <a:stretch>
            <a:fillRect/>
          </a:stretch>
        </p:blipFill>
        <p:spPr>
          <a:xfrm>
            <a:off x="763728" y="453965"/>
            <a:ext cx="957106" cy="590445"/>
          </a:xfrm>
          <a:prstGeom prst="rect">
            <a:avLst/>
          </a:prstGeom>
        </p:spPr>
      </p:pic>
      <p:pic>
        <p:nvPicPr>
          <p:cNvPr id="22" name="Picture 21"/>
          <p:cNvPicPr>
            <a:picLocks noChangeAspect="1"/>
          </p:cNvPicPr>
          <p:nvPr/>
        </p:nvPicPr>
        <p:blipFill>
          <a:blip r:embed="rId4"/>
          <a:stretch>
            <a:fillRect/>
          </a:stretch>
        </p:blipFill>
        <p:spPr>
          <a:xfrm>
            <a:off x="-804932" y="1499157"/>
            <a:ext cx="3137320" cy="2199150"/>
          </a:xfrm>
          <a:prstGeom prst="rect">
            <a:avLst/>
          </a:prstGeom>
        </p:spPr>
      </p:pic>
    </p:spTree>
    <p:extLst>
      <p:ext uri="{BB962C8B-B14F-4D97-AF65-F5344CB8AC3E}">
        <p14:creationId xmlns:p14="http://schemas.microsoft.com/office/powerpoint/2010/main" val="25708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24" y="1403785"/>
            <a:ext cx="4702571" cy="1964400"/>
          </a:xfrm>
        </p:spPr>
        <p:txBody>
          <a:bodyPr/>
          <a:lstStyle/>
          <a:p>
            <a:r>
              <a:rPr lang="en-US" sz="4000" dirty="0" smtClean="0">
                <a:latin typeface="Papyrus" panose="03070502060502030205" pitchFamily="66" charset="0"/>
              </a:rPr>
              <a:t>Part Three: One-Variable Analysis</a:t>
            </a:r>
            <a:endParaRPr lang="en-US" sz="4000" dirty="0">
              <a:latin typeface="Papyrus" panose="03070502060502030205" pitchFamily="66" charset="0"/>
            </a:endParaRPr>
          </a:p>
        </p:txBody>
      </p:sp>
    </p:spTree>
    <p:extLst>
      <p:ext uri="{BB962C8B-B14F-4D97-AF65-F5344CB8AC3E}">
        <p14:creationId xmlns:p14="http://schemas.microsoft.com/office/powerpoint/2010/main" val="288010175"/>
      </p:ext>
    </p:extLst>
  </p:cSld>
  <p:clrMapOvr>
    <a:masterClrMapping/>
  </p:clrMapOvr>
</p:sld>
</file>

<file path=ppt/theme/theme1.xml><?xml version="1.0" encoding="utf-8"?>
<a:theme xmlns:a="http://schemas.openxmlformats.org/drawingml/2006/main" name="Administrative Process Review Meeting Infographics by Slidesgo">
  <a:themeElements>
    <a:clrScheme name="Simple Light">
      <a:dk1>
        <a:srgbClr val="000000"/>
      </a:dk1>
      <a:lt1>
        <a:srgbClr val="F7F7F7"/>
      </a:lt1>
      <a:dk2>
        <a:srgbClr val="5757FF"/>
      </a:dk2>
      <a:lt2>
        <a:srgbClr val="FF1D25"/>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1310</Words>
  <Application>Microsoft Office PowerPoint</Application>
  <PresentationFormat>On-screen Show (16:9)</PresentationFormat>
  <Paragraphs>131</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Papyrus</vt:lpstr>
      <vt:lpstr>Times New Roman</vt:lpstr>
      <vt:lpstr>DM Sans</vt:lpstr>
      <vt:lpstr>Brush Script MT</vt:lpstr>
      <vt:lpstr>Arial</vt:lpstr>
      <vt:lpstr>Administrative Process Review Meeting Infographics by Slidesgo</vt:lpstr>
      <vt:lpstr>Research Project</vt:lpstr>
      <vt:lpstr>1. Introduction – Research Overview</vt:lpstr>
      <vt:lpstr>Part Two: One-Variable Analysis</vt:lpstr>
      <vt:lpstr>One-Variable Analysis</vt:lpstr>
      <vt:lpstr>Mean, Median, and Mode on Educational Attainment Data Set  </vt:lpstr>
      <vt:lpstr>Cont’d - One-Variable Analysis</vt:lpstr>
      <vt:lpstr>Mean, Median, and Mode on Income Level Data Set  </vt:lpstr>
      <vt:lpstr>Trends or something interest and What I learned from the Data sets </vt:lpstr>
      <vt:lpstr>Part Three: One-Variable Analysis</vt:lpstr>
      <vt:lpstr>Two-Variable Analysis</vt:lpstr>
      <vt:lpstr>Cont’d  - Line of the best fit</vt:lpstr>
      <vt:lpstr>Cont’d  - Correlation Co-efficient</vt:lpstr>
      <vt:lpstr>Summary of Things Learned from the Project</vt:lpstr>
      <vt:lpstr>Works Cited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Process Review Meeting Infographics</dc:title>
  <dc:creator>Vickie Gitonga</dc:creator>
  <cp:lastModifiedBy>Microsoft account</cp:lastModifiedBy>
  <cp:revision>90</cp:revision>
  <dcterms:modified xsi:type="dcterms:W3CDTF">2024-02-03T17:16:55Z</dcterms:modified>
</cp:coreProperties>
</file>