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256" r:id="rId2"/>
    <p:sldId id="303" r:id="rId3"/>
    <p:sldId id="291" r:id="rId4"/>
    <p:sldId id="308" r:id="rId5"/>
    <p:sldId id="309" r:id="rId6"/>
    <p:sldId id="304" r:id="rId7"/>
    <p:sldId id="293" r:id="rId8"/>
    <p:sldId id="300" r:id="rId9"/>
    <p:sldId id="310" r:id="rId10"/>
    <p:sldId id="305" r:id="rId11"/>
    <p:sldId id="311" r:id="rId12"/>
    <p:sldId id="312" r:id="rId13"/>
    <p:sldId id="301" r:id="rId14"/>
    <p:sldId id="306" r:id="rId15"/>
    <p:sldId id="294" r:id="rId16"/>
    <p:sldId id="297" r:id="rId17"/>
    <p:sldId id="314" r:id="rId18"/>
    <p:sldId id="315" r:id="rId19"/>
    <p:sldId id="307" r:id="rId20"/>
    <p:sldId id="295" r:id="rId21"/>
    <p:sldId id="296" r:id="rId22"/>
    <p:sldId id="298" r:id="rId23"/>
    <p:sldId id="292"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Papyrus" panose="03070502060502030205" pitchFamily="66" charset="0"/>
      <p:regular r:id="rId30"/>
    </p:embeddedFont>
    <p:embeddedFont>
      <p:font typeface="DM Sans" panose="020B0604020202020204" charset="0"/>
      <p:regular r:id="rId31"/>
      <p:bold r:id="rId32"/>
      <p:italic r:id="rId33"/>
      <p:boldItalic r:id="rId34"/>
    </p:embeddedFont>
    <p:embeddedFont>
      <p:font typeface="Brush Script MT" panose="03060802040406070304" pitchFamily="66" charset="0"/>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 clrIdx="0">
    <p:extLst>
      <p:ext uri="{19B8F6BF-5375-455C-9EA6-DF929625EA0E}">
        <p15:presenceInfo xmlns:p15="http://schemas.microsoft.com/office/powerpoint/2012/main" userId="e3f5b85e90644d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7528DA-7FAD-48B7-BE5C-43C075AF2E05}">
  <a:tblStyle styleId="{E17528DA-7FAD-48B7-BE5C-43C075AF2E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33" autoAdjust="0"/>
  </p:normalViewPr>
  <p:slideViewPr>
    <p:cSldViewPr snapToGrid="0">
      <p:cViewPr varScale="1">
        <p:scale>
          <a:sx n="138" d="100"/>
          <a:sy n="138" d="100"/>
        </p:scale>
        <p:origin x="114"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5837B-4C92-49CD-AEB4-562298D31513}" type="doc">
      <dgm:prSet loTypeId="urn:microsoft.com/office/officeart/2005/8/layout/hProcess9" loCatId="process" qsTypeId="urn:microsoft.com/office/officeart/2005/8/quickstyle/simple3" qsCatId="simple" csTypeId="urn:microsoft.com/office/officeart/2005/8/colors/accent0_3" csCatId="mainScheme" phldr="1"/>
      <dgm:spPr/>
    </dgm:pt>
    <dgm:pt modelId="{42707C5A-3A2B-48EF-AE4D-A6A96563BF6F}">
      <dgm:prSet phldrT="[Text]"/>
      <dgm:spPr/>
      <dgm:t>
        <a:bodyPr/>
        <a:lstStyle/>
        <a:p>
          <a:r>
            <a:rPr lang="en-US" dirty="0" smtClean="0"/>
            <a:t>Identifying the potential experts through a thorough review of recommendations, professional networks, and academic literature. </a:t>
          </a:r>
          <a:endParaRPr lang="en-US" dirty="0"/>
        </a:p>
      </dgm:t>
    </dgm:pt>
    <dgm:pt modelId="{1B52009D-BD6C-45F8-8D27-A5ABE03DCAD0}" type="parTrans" cxnId="{C28EE495-4FC4-4EC3-AD67-A987B0D77FF3}">
      <dgm:prSet/>
      <dgm:spPr/>
      <dgm:t>
        <a:bodyPr/>
        <a:lstStyle/>
        <a:p>
          <a:endParaRPr lang="en-US"/>
        </a:p>
      </dgm:t>
    </dgm:pt>
    <dgm:pt modelId="{50032751-3E72-4178-B095-02E86F0D867D}" type="sibTrans" cxnId="{C28EE495-4FC4-4EC3-AD67-A987B0D77FF3}">
      <dgm:prSet/>
      <dgm:spPr/>
      <dgm:t>
        <a:bodyPr/>
        <a:lstStyle/>
        <a:p>
          <a:endParaRPr lang="en-US"/>
        </a:p>
      </dgm:t>
    </dgm:pt>
    <dgm:pt modelId="{5F666155-6C25-4CC7-8ABF-FEC9EF7D0AB4}">
      <dgm:prSet phldrT="[Text]"/>
      <dgm:spPr/>
      <dgm:t>
        <a:bodyPr/>
        <a:lstStyle/>
        <a:p>
          <a:r>
            <a:rPr lang="en-US" dirty="0" smtClean="0"/>
            <a:t>Verifying the experts for their contributions and expertise in the field through a detailed examination of their published achievements, professional affiliations, and published works. </a:t>
          </a:r>
          <a:endParaRPr lang="en-US" dirty="0"/>
        </a:p>
      </dgm:t>
    </dgm:pt>
    <dgm:pt modelId="{ACC694F9-EF68-45F9-97E6-0BCEAF730716}" type="parTrans" cxnId="{38E7F2F2-9C29-4B30-A26F-C0F6ED1B8FF9}">
      <dgm:prSet/>
      <dgm:spPr/>
      <dgm:t>
        <a:bodyPr/>
        <a:lstStyle/>
        <a:p>
          <a:endParaRPr lang="en-US"/>
        </a:p>
      </dgm:t>
    </dgm:pt>
    <dgm:pt modelId="{4F5EC81A-45CA-448D-B5BA-3F72CB6443CE}" type="sibTrans" cxnId="{38E7F2F2-9C29-4B30-A26F-C0F6ED1B8FF9}">
      <dgm:prSet/>
      <dgm:spPr/>
      <dgm:t>
        <a:bodyPr/>
        <a:lstStyle/>
        <a:p>
          <a:endParaRPr lang="en-US"/>
        </a:p>
      </dgm:t>
    </dgm:pt>
    <dgm:pt modelId="{B7F484B4-34C7-4574-92B4-6CF5FE2DF76C}">
      <dgm:prSet phldrT="[Text]"/>
      <dgm:spPr/>
      <dgm:t>
        <a:bodyPr/>
        <a:lstStyle/>
        <a:p>
          <a:r>
            <a:rPr lang="en-US" dirty="0" smtClean="0"/>
            <a:t>Inviting and sending informed consent to the participants who met the criteria. This involved providing all the study information, including the data collection approach, research significance, and the voluntary nature of their involvement.</a:t>
          </a:r>
          <a:endParaRPr lang="en-US" dirty="0"/>
        </a:p>
      </dgm:t>
    </dgm:pt>
    <dgm:pt modelId="{898A73D0-71A5-4DF0-809C-2ECCF6EF2DD8}" type="parTrans" cxnId="{A68CC0C5-CB05-4DB8-A251-DB999FA10185}">
      <dgm:prSet/>
      <dgm:spPr/>
      <dgm:t>
        <a:bodyPr/>
        <a:lstStyle/>
        <a:p>
          <a:endParaRPr lang="en-US"/>
        </a:p>
      </dgm:t>
    </dgm:pt>
    <dgm:pt modelId="{BF7B1CCA-80B8-4E4F-A369-992E1A68DBB7}" type="sibTrans" cxnId="{A68CC0C5-CB05-4DB8-A251-DB999FA10185}">
      <dgm:prSet/>
      <dgm:spPr/>
      <dgm:t>
        <a:bodyPr/>
        <a:lstStyle/>
        <a:p>
          <a:endParaRPr lang="en-US"/>
        </a:p>
      </dgm:t>
    </dgm:pt>
    <dgm:pt modelId="{574B16AF-E8CE-4E9E-9F6E-45BDBEE22C86}" type="pres">
      <dgm:prSet presAssocID="{77A5837B-4C92-49CD-AEB4-562298D31513}" presName="CompostProcess" presStyleCnt="0">
        <dgm:presLayoutVars>
          <dgm:dir/>
          <dgm:resizeHandles val="exact"/>
        </dgm:presLayoutVars>
      </dgm:prSet>
      <dgm:spPr/>
    </dgm:pt>
    <dgm:pt modelId="{EDB34504-9932-4E7F-9C37-1CB1AEE5F30D}" type="pres">
      <dgm:prSet presAssocID="{77A5837B-4C92-49CD-AEB4-562298D31513}" presName="arrow" presStyleLbl="bgShp" presStyleIdx="0" presStyleCnt="1" custLinFactNeighborX="-9061" custLinFactNeighborY="-9271"/>
      <dgm:spPr>
        <a:ln>
          <a:solidFill>
            <a:schemeClr val="accent1">
              <a:lumMod val="95000"/>
            </a:schemeClr>
          </a:solidFill>
        </a:ln>
      </dgm:spPr>
    </dgm:pt>
    <dgm:pt modelId="{F5FE37CB-8CBA-4195-ABF4-CD03417E8E33}" type="pres">
      <dgm:prSet presAssocID="{77A5837B-4C92-49CD-AEB4-562298D31513}" presName="linearProcess" presStyleCnt="0"/>
      <dgm:spPr/>
    </dgm:pt>
    <dgm:pt modelId="{01E43C4C-D8E6-4110-93F2-4008BA06EB24}" type="pres">
      <dgm:prSet presAssocID="{42707C5A-3A2B-48EF-AE4D-A6A96563BF6F}" presName="textNode" presStyleLbl="node1" presStyleIdx="0" presStyleCnt="3">
        <dgm:presLayoutVars>
          <dgm:bulletEnabled val="1"/>
        </dgm:presLayoutVars>
      </dgm:prSet>
      <dgm:spPr/>
      <dgm:t>
        <a:bodyPr/>
        <a:lstStyle/>
        <a:p>
          <a:endParaRPr lang="en-US"/>
        </a:p>
      </dgm:t>
    </dgm:pt>
    <dgm:pt modelId="{1D921F05-7770-469B-BCB4-1F94CC9F4E3C}" type="pres">
      <dgm:prSet presAssocID="{50032751-3E72-4178-B095-02E86F0D867D}" presName="sibTrans" presStyleCnt="0"/>
      <dgm:spPr/>
    </dgm:pt>
    <dgm:pt modelId="{2E754586-8CB4-4260-9618-B1377C7D248F}" type="pres">
      <dgm:prSet presAssocID="{5F666155-6C25-4CC7-8ABF-FEC9EF7D0AB4}" presName="textNode" presStyleLbl="node1" presStyleIdx="1" presStyleCnt="3" custLinFactNeighborY="-3686">
        <dgm:presLayoutVars>
          <dgm:bulletEnabled val="1"/>
        </dgm:presLayoutVars>
      </dgm:prSet>
      <dgm:spPr/>
      <dgm:t>
        <a:bodyPr/>
        <a:lstStyle/>
        <a:p>
          <a:endParaRPr lang="en-US"/>
        </a:p>
      </dgm:t>
    </dgm:pt>
    <dgm:pt modelId="{41C689F2-649D-4CE5-95DC-CDC9F278582A}" type="pres">
      <dgm:prSet presAssocID="{4F5EC81A-45CA-448D-B5BA-3F72CB6443CE}" presName="sibTrans" presStyleCnt="0"/>
      <dgm:spPr/>
    </dgm:pt>
    <dgm:pt modelId="{12541B8B-95CB-4BCD-8AB4-B3D62629DC08}" type="pres">
      <dgm:prSet presAssocID="{B7F484B4-34C7-4574-92B4-6CF5FE2DF76C}" presName="textNode" presStyleLbl="node1" presStyleIdx="2" presStyleCnt="3">
        <dgm:presLayoutVars>
          <dgm:bulletEnabled val="1"/>
        </dgm:presLayoutVars>
      </dgm:prSet>
      <dgm:spPr/>
      <dgm:t>
        <a:bodyPr/>
        <a:lstStyle/>
        <a:p>
          <a:endParaRPr lang="en-US"/>
        </a:p>
      </dgm:t>
    </dgm:pt>
  </dgm:ptLst>
  <dgm:cxnLst>
    <dgm:cxn modelId="{38E7F2F2-9C29-4B30-A26F-C0F6ED1B8FF9}" srcId="{77A5837B-4C92-49CD-AEB4-562298D31513}" destId="{5F666155-6C25-4CC7-8ABF-FEC9EF7D0AB4}" srcOrd="1" destOrd="0" parTransId="{ACC694F9-EF68-45F9-97E6-0BCEAF730716}" sibTransId="{4F5EC81A-45CA-448D-B5BA-3F72CB6443CE}"/>
    <dgm:cxn modelId="{A68CC0C5-CB05-4DB8-A251-DB999FA10185}" srcId="{77A5837B-4C92-49CD-AEB4-562298D31513}" destId="{B7F484B4-34C7-4574-92B4-6CF5FE2DF76C}" srcOrd="2" destOrd="0" parTransId="{898A73D0-71A5-4DF0-809C-2ECCF6EF2DD8}" sibTransId="{BF7B1CCA-80B8-4E4F-A369-992E1A68DBB7}"/>
    <dgm:cxn modelId="{2190AE98-15B5-4DB8-B3BB-319BA4231F70}" type="presOf" srcId="{B7F484B4-34C7-4574-92B4-6CF5FE2DF76C}" destId="{12541B8B-95CB-4BCD-8AB4-B3D62629DC08}" srcOrd="0" destOrd="0" presId="urn:microsoft.com/office/officeart/2005/8/layout/hProcess9"/>
    <dgm:cxn modelId="{3F4FB93A-19EF-42DA-8078-BA7681F2CB65}" type="presOf" srcId="{42707C5A-3A2B-48EF-AE4D-A6A96563BF6F}" destId="{01E43C4C-D8E6-4110-93F2-4008BA06EB24}" srcOrd="0" destOrd="0" presId="urn:microsoft.com/office/officeart/2005/8/layout/hProcess9"/>
    <dgm:cxn modelId="{C28EE495-4FC4-4EC3-AD67-A987B0D77FF3}" srcId="{77A5837B-4C92-49CD-AEB4-562298D31513}" destId="{42707C5A-3A2B-48EF-AE4D-A6A96563BF6F}" srcOrd="0" destOrd="0" parTransId="{1B52009D-BD6C-45F8-8D27-A5ABE03DCAD0}" sibTransId="{50032751-3E72-4178-B095-02E86F0D867D}"/>
    <dgm:cxn modelId="{D105D43D-6553-4376-9C6E-1C455AAA7673}" type="presOf" srcId="{5F666155-6C25-4CC7-8ABF-FEC9EF7D0AB4}" destId="{2E754586-8CB4-4260-9618-B1377C7D248F}" srcOrd="0" destOrd="0" presId="urn:microsoft.com/office/officeart/2005/8/layout/hProcess9"/>
    <dgm:cxn modelId="{8D1B439F-0FA3-487C-9629-AD68E776164D}" type="presOf" srcId="{77A5837B-4C92-49CD-AEB4-562298D31513}" destId="{574B16AF-E8CE-4E9E-9F6E-45BDBEE22C86}" srcOrd="0" destOrd="0" presId="urn:microsoft.com/office/officeart/2005/8/layout/hProcess9"/>
    <dgm:cxn modelId="{85128CB7-FC3B-4BAF-BF35-EE1125678EA0}" type="presParOf" srcId="{574B16AF-E8CE-4E9E-9F6E-45BDBEE22C86}" destId="{EDB34504-9932-4E7F-9C37-1CB1AEE5F30D}" srcOrd="0" destOrd="0" presId="urn:microsoft.com/office/officeart/2005/8/layout/hProcess9"/>
    <dgm:cxn modelId="{54D82E0F-8E3C-4A0F-B93D-366AF411420C}" type="presParOf" srcId="{574B16AF-E8CE-4E9E-9F6E-45BDBEE22C86}" destId="{F5FE37CB-8CBA-4195-ABF4-CD03417E8E33}" srcOrd="1" destOrd="0" presId="urn:microsoft.com/office/officeart/2005/8/layout/hProcess9"/>
    <dgm:cxn modelId="{0363BDCD-BB75-4C64-A509-26F788279593}" type="presParOf" srcId="{F5FE37CB-8CBA-4195-ABF4-CD03417E8E33}" destId="{01E43C4C-D8E6-4110-93F2-4008BA06EB24}" srcOrd="0" destOrd="0" presId="urn:microsoft.com/office/officeart/2005/8/layout/hProcess9"/>
    <dgm:cxn modelId="{AF7B92F2-9D54-4C9D-83E1-5BD107273CCB}" type="presParOf" srcId="{F5FE37CB-8CBA-4195-ABF4-CD03417E8E33}" destId="{1D921F05-7770-469B-BCB4-1F94CC9F4E3C}" srcOrd="1" destOrd="0" presId="urn:microsoft.com/office/officeart/2005/8/layout/hProcess9"/>
    <dgm:cxn modelId="{A5979ECC-7BD0-4D6B-9B6F-08F26390FF0B}" type="presParOf" srcId="{F5FE37CB-8CBA-4195-ABF4-CD03417E8E33}" destId="{2E754586-8CB4-4260-9618-B1377C7D248F}" srcOrd="2" destOrd="0" presId="urn:microsoft.com/office/officeart/2005/8/layout/hProcess9"/>
    <dgm:cxn modelId="{C1C105BF-8E35-4818-8D6C-8A0B3140C31B}" type="presParOf" srcId="{F5FE37CB-8CBA-4195-ABF4-CD03417E8E33}" destId="{41C689F2-649D-4CE5-95DC-CDC9F278582A}" srcOrd="3" destOrd="0" presId="urn:microsoft.com/office/officeart/2005/8/layout/hProcess9"/>
    <dgm:cxn modelId="{7647D2FE-9F74-4F47-912B-634A8D62B563}" type="presParOf" srcId="{F5FE37CB-8CBA-4195-ABF4-CD03417E8E33}" destId="{12541B8B-95CB-4BCD-8AB4-B3D62629DC08}" srcOrd="4" destOrd="0" presId="urn:microsoft.com/office/officeart/2005/8/layout/hProcess9"/>
  </dgm:cxnLst>
  <dgm:bg/>
  <dgm:whole>
    <a:ln>
      <a:solidFill>
        <a:schemeClr val="accent1">
          <a:lumMod val="9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34504-9932-4E7F-9C37-1CB1AEE5F30D}">
      <dsp:nvSpPr>
        <dsp:cNvPr id="0" name=""/>
        <dsp:cNvSpPr/>
      </dsp:nvSpPr>
      <dsp:spPr>
        <a:xfrm>
          <a:off x="0" y="0"/>
          <a:ext cx="7197918" cy="2823696"/>
        </a:xfrm>
        <a:prstGeom prst="rightArrow">
          <a:avLst/>
        </a:prstGeom>
        <a:solidFill>
          <a:schemeClr val="dk2">
            <a:tint val="40000"/>
            <a:hueOff val="0"/>
            <a:satOff val="0"/>
            <a:lumOff val="0"/>
            <a:alphaOff val="0"/>
          </a:schemeClr>
        </a:solidFill>
        <a:ln>
          <a:solidFill>
            <a:schemeClr val="accent1">
              <a:lumMod val="95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1E43C4C-D8E6-4110-93F2-4008BA06EB24}">
      <dsp:nvSpPr>
        <dsp:cNvPr id="0" name=""/>
        <dsp:cNvSpPr/>
      </dsp:nvSpPr>
      <dsp:spPr>
        <a:xfrm>
          <a:off x="9096" y="847108"/>
          <a:ext cx="2725682" cy="1129478"/>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Identifying the potential experts through a thorough review of recommendations, professional networks, and academic literature. </a:t>
          </a:r>
          <a:endParaRPr lang="en-US" sz="1100" kern="1200" dirty="0"/>
        </a:p>
      </dsp:txBody>
      <dsp:txXfrm>
        <a:off x="64233" y="902245"/>
        <a:ext cx="2615408" cy="1019204"/>
      </dsp:txXfrm>
    </dsp:sp>
    <dsp:sp modelId="{2E754586-8CB4-4260-9618-B1377C7D248F}">
      <dsp:nvSpPr>
        <dsp:cNvPr id="0" name=""/>
        <dsp:cNvSpPr/>
      </dsp:nvSpPr>
      <dsp:spPr>
        <a:xfrm>
          <a:off x="2871228" y="805476"/>
          <a:ext cx="2725682" cy="1129478"/>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Verifying the experts for their contributions and expertise in the field through a detailed examination of their published achievements, professional affiliations, and published works. </a:t>
          </a:r>
          <a:endParaRPr lang="en-US" sz="1100" kern="1200" dirty="0"/>
        </a:p>
      </dsp:txBody>
      <dsp:txXfrm>
        <a:off x="2926365" y="860613"/>
        <a:ext cx="2615408" cy="1019204"/>
      </dsp:txXfrm>
    </dsp:sp>
    <dsp:sp modelId="{12541B8B-95CB-4BCD-8AB4-B3D62629DC08}">
      <dsp:nvSpPr>
        <dsp:cNvPr id="0" name=""/>
        <dsp:cNvSpPr/>
      </dsp:nvSpPr>
      <dsp:spPr>
        <a:xfrm>
          <a:off x="5733360" y="847108"/>
          <a:ext cx="2725682" cy="1129478"/>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Inviting and sending informed consent to the participants who met the criteria. This involved providing all the study information, including the data collection approach, research significance, and the voluntary nature of their involvement.</a:t>
          </a:r>
          <a:endParaRPr lang="en-US" sz="1100" kern="1200" dirty="0"/>
        </a:p>
      </dsp:txBody>
      <dsp:txXfrm>
        <a:off x="5788497" y="902245"/>
        <a:ext cx="2615408" cy="10192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190569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32fcd6f7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32fcd6f7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9803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study aims to collect data from 20-30</a:t>
            </a:r>
            <a:r>
              <a:rPr lang="en-US" baseline="0" dirty="0" smtClean="0"/>
              <a:t> research participants. </a:t>
            </a:r>
            <a:endParaRPr lang="en-US" dirty="0"/>
          </a:p>
        </p:txBody>
      </p:sp>
    </p:spTree>
    <p:extLst>
      <p:ext uri="{BB962C8B-B14F-4D97-AF65-F5344CB8AC3E}">
        <p14:creationId xmlns:p14="http://schemas.microsoft.com/office/powerpoint/2010/main" val="3225300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According to Ghani (2022), job satisfaction and employee engagement are intricately connected, as they influence the employees’ decision to leave or stay within an organisation. For instance, employees who are more satisfied develop a strong sense of commitment to the company, aligning with the set values and goals. This, in return, reduces the turnover intentions. Iqbal (2017) presents similar findings, showing that more engaged employees are more invested, motivated, and enthusiastic in their work. </a:t>
            </a:r>
          </a:p>
          <a:p>
            <a:r>
              <a:rPr lang="en-US" dirty="0" smtClean="0"/>
              <a:t>The two studies, Fatima (2011) and Yarbrough et al. (2017), show career development and growth opportunities directly related to job satisfaction, which impacts employee retention. Career development involves elements such as mentorship and coaching, educating and training, and skill enhancement. On the other hand, growth opportunities include elements such as responsibility expansion, performance recognition, project leadership, cross-functional promotions, and leadership development. </a:t>
            </a:r>
          </a:p>
          <a:p>
            <a:endParaRPr lang="en-US" dirty="0"/>
          </a:p>
        </p:txBody>
      </p:sp>
    </p:spTree>
    <p:extLst>
      <p:ext uri="{BB962C8B-B14F-4D97-AF65-F5344CB8AC3E}">
        <p14:creationId xmlns:p14="http://schemas.microsoft.com/office/powerpoint/2010/main" val="417117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200000"/>
              </a:lnSpc>
              <a:spcBef>
                <a:spcPts val="0"/>
              </a:spcBef>
              <a:spcAft>
                <a:spcPts val="0"/>
              </a:spcAft>
              <a:buNone/>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Based on the conducted literature and various theories, it is possible to present propositions on the capstone findings. These propositions include the following based on the research questions identified earlier.</a:t>
            </a:r>
          </a:p>
          <a:p>
            <a:pPr marL="0" marR="0" indent="0">
              <a:lnSpc>
                <a:spcPct val="200000"/>
              </a:lnSpc>
              <a:spcBef>
                <a:spcPts val="0"/>
              </a:spcBef>
              <a:spcAft>
                <a:spcPts val="0"/>
              </a:spcAft>
              <a:buNone/>
            </a:pPr>
            <a:r>
              <a:rPr lang="en-US" sz="1100" b="1" i="1" dirty="0" smtClean="0">
                <a:effectLst/>
                <a:latin typeface="Times New Roman" panose="02020603050405020304" pitchFamily="18" charset="0"/>
                <a:ea typeface="Calibri" panose="020F0502020204030204" pitchFamily="34" charset="0"/>
                <a:cs typeface="Times New Roman" panose="02020603050405020304" pitchFamily="18" charset="0"/>
              </a:rPr>
              <a:t>Research question one - Key factors influencing employees’ retention</a:t>
            </a:r>
          </a:p>
          <a:p>
            <a:pPr marL="0" marR="0" indent="0">
              <a:lnSpc>
                <a:spcPct val="200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These key factors include work environment, career advancement, and competitive compensation.  </a:t>
            </a:r>
          </a:p>
          <a:p>
            <a:pPr marL="0" marR="0" indent="0">
              <a:lnSpc>
                <a:spcPct val="200000"/>
              </a:lnSpc>
              <a:spcBef>
                <a:spcPts val="0"/>
              </a:spcBef>
              <a:spcAft>
                <a:spcPts val="0"/>
              </a:spcAft>
              <a:buNone/>
            </a:pPr>
            <a:r>
              <a:rPr lang="en-US" sz="1100" b="1" i="1" dirty="0" smtClean="0">
                <a:effectLst/>
                <a:latin typeface="Times New Roman" panose="02020603050405020304" pitchFamily="18" charset="0"/>
                <a:ea typeface="Calibri" panose="020F0502020204030204" pitchFamily="34" charset="0"/>
                <a:cs typeface="Times New Roman" panose="02020603050405020304" pitchFamily="18" charset="0"/>
              </a:rPr>
              <a:t>Research question two – main reasons why employees stay or leave their current jobs</a:t>
            </a:r>
          </a:p>
          <a:p>
            <a:pPr marL="0" marR="0" indent="0">
              <a:lnSpc>
                <a:spcPct val="200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These reasons include alignment with organisational values, work-life balance, and job satisfaction. </a:t>
            </a:r>
          </a:p>
          <a:p>
            <a:pPr marL="0" marR="0" indent="0">
              <a:lnSpc>
                <a:spcPct val="200000"/>
              </a:lnSpc>
              <a:spcBef>
                <a:spcPts val="0"/>
              </a:spcBef>
              <a:spcAft>
                <a:spcPts val="0"/>
              </a:spcAft>
              <a:buNone/>
            </a:pPr>
            <a:r>
              <a:rPr lang="en-US" sz="1100" b="1" i="1" dirty="0" smtClean="0">
                <a:effectLst/>
                <a:latin typeface="Times New Roman" panose="02020603050405020304" pitchFamily="18" charset="0"/>
                <a:ea typeface="Calibri" panose="020F0502020204030204" pitchFamily="34" charset="0"/>
                <a:cs typeface="Times New Roman" panose="02020603050405020304" pitchFamily="18" charset="0"/>
              </a:rPr>
              <a:t>Research question three – Possible strategies implemented by various organisations to prevent turnover. </a:t>
            </a:r>
          </a:p>
          <a:p>
            <a:pPr marL="0" marR="0" indent="0">
              <a:lnSpc>
                <a:spcPct val="200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These strategies include employee recognition initiatives, professional development programs, and competitive benefits packages. </a:t>
            </a:r>
          </a:p>
          <a:p>
            <a:pPr marL="0" marR="0" indent="0">
              <a:lnSpc>
                <a:spcPct val="200000"/>
              </a:lnSpc>
              <a:spcBef>
                <a:spcPts val="0"/>
              </a:spcBef>
              <a:spcAft>
                <a:spcPts val="0"/>
              </a:spcAft>
              <a:buNone/>
            </a:pPr>
            <a:endParaRPr lang="en-US"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8942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200000"/>
              </a:lnSpc>
              <a:spcBef>
                <a:spcPts val="0"/>
              </a:spcBef>
              <a:spcAft>
                <a:spcPts val="0"/>
              </a:spcAft>
              <a:buNone/>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Based on the conducted literature and various theories, it is possible to present propositions on the capstone findings. These propositions include the following based on the research questions identified earlier.</a:t>
            </a:r>
          </a:p>
          <a:p>
            <a:pPr marL="0" marR="0" indent="0">
              <a:lnSpc>
                <a:spcPct val="200000"/>
              </a:lnSpc>
              <a:spcBef>
                <a:spcPts val="0"/>
              </a:spcBef>
              <a:spcAft>
                <a:spcPts val="0"/>
              </a:spcAft>
              <a:buNone/>
            </a:pPr>
            <a:r>
              <a:rPr lang="en-US" sz="1100" b="1" i="1" dirty="0" smtClean="0">
                <a:effectLst/>
                <a:latin typeface="Times New Roman" panose="02020603050405020304" pitchFamily="18" charset="0"/>
                <a:ea typeface="Calibri" panose="020F0502020204030204" pitchFamily="34" charset="0"/>
                <a:cs typeface="Times New Roman" panose="02020603050405020304" pitchFamily="18" charset="0"/>
              </a:rPr>
              <a:t>Research question one - Key factors influencing employees’ retention</a:t>
            </a:r>
          </a:p>
          <a:p>
            <a:pPr marL="0" marR="0" indent="0">
              <a:lnSpc>
                <a:spcPct val="200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These key factors include work environment, career advancement, and competitive compensation.  </a:t>
            </a:r>
          </a:p>
          <a:p>
            <a:pPr marL="0" marR="0" indent="0">
              <a:lnSpc>
                <a:spcPct val="200000"/>
              </a:lnSpc>
              <a:spcBef>
                <a:spcPts val="0"/>
              </a:spcBef>
              <a:spcAft>
                <a:spcPts val="0"/>
              </a:spcAft>
              <a:buNone/>
            </a:pPr>
            <a:r>
              <a:rPr lang="en-US" sz="1100" b="1" i="1" dirty="0" smtClean="0">
                <a:effectLst/>
                <a:latin typeface="Times New Roman" panose="02020603050405020304" pitchFamily="18" charset="0"/>
                <a:ea typeface="Calibri" panose="020F0502020204030204" pitchFamily="34" charset="0"/>
                <a:cs typeface="Times New Roman" panose="02020603050405020304" pitchFamily="18" charset="0"/>
              </a:rPr>
              <a:t>Research question two – main reasons why employees stay or leave their current jobs</a:t>
            </a:r>
          </a:p>
          <a:p>
            <a:pPr marL="0" marR="0" indent="0">
              <a:lnSpc>
                <a:spcPct val="200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These reasons include alignment with organisational values, work-life balance, and job satisfaction. </a:t>
            </a:r>
          </a:p>
          <a:p>
            <a:pPr marL="0" marR="0" indent="0">
              <a:lnSpc>
                <a:spcPct val="200000"/>
              </a:lnSpc>
              <a:spcBef>
                <a:spcPts val="0"/>
              </a:spcBef>
              <a:spcAft>
                <a:spcPts val="0"/>
              </a:spcAft>
              <a:buNone/>
            </a:pPr>
            <a:r>
              <a:rPr lang="en-US" sz="1100" b="1" i="1" dirty="0" smtClean="0">
                <a:effectLst/>
                <a:latin typeface="Times New Roman" panose="02020603050405020304" pitchFamily="18" charset="0"/>
                <a:ea typeface="Calibri" panose="020F0502020204030204" pitchFamily="34" charset="0"/>
                <a:cs typeface="Times New Roman" panose="02020603050405020304" pitchFamily="18" charset="0"/>
              </a:rPr>
              <a:t>Research question three – Possible strategies implemented by various organisations to prevent turnover. </a:t>
            </a:r>
          </a:p>
          <a:p>
            <a:pPr marL="0" marR="0" indent="0">
              <a:lnSpc>
                <a:spcPct val="200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These strategies include employee recognition initiatives, professional development programs, and competitive benefits packages. </a:t>
            </a:r>
          </a:p>
          <a:p>
            <a:pPr marL="0" marR="0" indent="0">
              <a:lnSpc>
                <a:spcPct val="200000"/>
              </a:lnSpc>
              <a:spcBef>
                <a:spcPts val="0"/>
              </a:spcBef>
              <a:spcAft>
                <a:spcPts val="0"/>
              </a:spcAft>
              <a:buNone/>
            </a:pPr>
            <a:endParaRPr lang="en-US"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7362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200000"/>
              </a:lnSpc>
              <a:spcBef>
                <a:spcPts val="0"/>
              </a:spcBef>
              <a:spcAft>
                <a:spcPts val="0"/>
              </a:spcAft>
              <a:buNone/>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Based on the conducted literature and various theories, it is possible to present propositions on the capstone findings. These propositions include the following based on the research questions identified earlier.</a:t>
            </a:r>
          </a:p>
          <a:p>
            <a:pPr marL="0" marR="0" indent="0">
              <a:lnSpc>
                <a:spcPct val="200000"/>
              </a:lnSpc>
              <a:spcBef>
                <a:spcPts val="0"/>
              </a:spcBef>
              <a:spcAft>
                <a:spcPts val="0"/>
              </a:spcAft>
              <a:buNone/>
            </a:pPr>
            <a:r>
              <a:rPr lang="en-US" sz="1100" b="1" i="1" dirty="0" smtClean="0">
                <a:effectLst/>
                <a:latin typeface="Times New Roman" panose="02020603050405020304" pitchFamily="18" charset="0"/>
                <a:ea typeface="Calibri" panose="020F0502020204030204" pitchFamily="34" charset="0"/>
                <a:cs typeface="Times New Roman" panose="02020603050405020304" pitchFamily="18" charset="0"/>
              </a:rPr>
              <a:t>Research question one - Key factors influencing employees’ retention</a:t>
            </a:r>
          </a:p>
          <a:p>
            <a:pPr marL="0" marR="0" indent="0">
              <a:lnSpc>
                <a:spcPct val="200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These key factors include work environment, career advancement, and competitive compensation.  </a:t>
            </a:r>
          </a:p>
          <a:p>
            <a:pPr marL="0" marR="0" indent="0">
              <a:lnSpc>
                <a:spcPct val="200000"/>
              </a:lnSpc>
              <a:spcBef>
                <a:spcPts val="0"/>
              </a:spcBef>
              <a:spcAft>
                <a:spcPts val="0"/>
              </a:spcAft>
              <a:buNone/>
            </a:pPr>
            <a:r>
              <a:rPr lang="en-US" sz="1100" b="1" i="1" dirty="0" smtClean="0">
                <a:effectLst/>
                <a:latin typeface="Times New Roman" panose="02020603050405020304" pitchFamily="18" charset="0"/>
                <a:ea typeface="Calibri" panose="020F0502020204030204" pitchFamily="34" charset="0"/>
                <a:cs typeface="Times New Roman" panose="02020603050405020304" pitchFamily="18" charset="0"/>
              </a:rPr>
              <a:t>Research question two – main reasons why employees stay or leave their current jobs</a:t>
            </a:r>
          </a:p>
          <a:p>
            <a:pPr marL="0" marR="0" indent="0">
              <a:lnSpc>
                <a:spcPct val="200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These reasons include alignment with organisational values, work-life balance, and job satisfaction. </a:t>
            </a:r>
          </a:p>
          <a:p>
            <a:pPr marL="0" marR="0" indent="0">
              <a:lnSpc>
                <a:spcPct val="200000"/>
              </a:lnSpc>
              <a:spcBef>
                <a:spcPts val="0"/>
              </a:spcBef>
              <a:spcAft>
                <a:spcPts val="0"/>
              </a:spcAft>
              <a:buNone/>
            </a:pPr>
            <a:r>
              <a:rPr lang="en-US" sz="1100" b="1" i="1" dirty="0" smtClean="0">
                <a:effectLst/>
                <a:latin typeface="Times New Roman" panose="02020603050405020304" pitchFamily="18" charset="0"/>
                <a:ea typeface="Calibri" panose="020F0502020204030204" pitchFamily="34" charset="0"/>
                <a:cs typeface="Times New Roman" panose="02020603050405020304" pitchFamily="18" charset="0"/>
              </a:rPr>
              <a:t>Research question three – Possible strategies implemented by various organisations to prevent turnover. </a:t>
            </a:r>
          </a:p>
          <a:p>
            <a:pPr marL="0" marR="0" indent="0">
              <a:lnSpc>
                <a:spcPct val="200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These strategies include employee recognition initiatives, professional development programs, and competitive benefits packages. </a:t>
            </a:r>
          </a:p>
          <a:p>
            <a:pPr marL="0" marR="0" indent="0">
              <a:lnSpc>
                <a:spcPct val="200000"/>
              </a:lnSpc>
              <a:spcBef>
                <a:spcPts val="0"/>
              </a:spcBef>
              <a:spcAft>
                <a:spcPts val="0"/>
              </a:spcAft>
              <a:buNone/>
            </a:pPr>
            <a:endParaRPr lang="en-US"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872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829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smtClean="0">
                <a:solidFill>
                  <a:srgbClr val="000000"/>
                </a:solidFill>
                <a:effectLst/>
                <a:latin typeface="Arial"/>
                <a:ea typeface="Arial"/>
                <a:cs typeface="Arial"/>
                <a:sym typeface="Arial"/>
              </a:rPr>
              <a:t>There are different rationales for using the different methods. </a:t>
            </a:r>
          </a:p>
          <a:p>
            <a:r>
              <a:rPr lang="en-US" sz="1100" b="0" i="0" u="none" strike="noStrike" cap="none" dirty="0" smtClean="0">
                <a:solidFill>
                  <a:srgbClr val="000000"/>
                </a:solidFill>
                <a:effectLst/>
                <a:latin typeface="Arial"/>
                <a:ea typeface="Arial"/>
                <a:cs typeface="Arial"/>
                <a:sym typeface="Arial"/>
              </a:rPr>
              <a:t>Using mixed research design allows a more comprehensive understanding of the HRM problem by examining it from different angles. For instance, the quantitative data will offer broader patterns and trends, while the qualitative data provides in-depth insights. Besides, the study has more flexibility, as it allows adjusting the approach as needed. </a:t>
            </a:r>
          </a:p>
          <a:p>
            <a:r>
              <a:rPr lang="en-US" sz="1100" b="0" i="0" u="none" strike="noStrike" cap="none" dirty="0" smtClean="0">
                <a:solidFill>
                  <a:srgbClr val="000000"/>
                </a:solidFill>
                <a:effectLst/>
                <a:latin typeface="Arial"/>
                <a:ea typeface="Arial"/>
                <a:cs typeface="Arial"/>
                <a:sym typeface="Arial"/>
              </a:rPr>
              <a:t>The study uses in-depth interviews to collect primary data, allowing the study to tailor the data based on the research objectives. The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data collection method ensure that the data is directly linked to the study questions and focus. </a:t>
            </a:r>
          </a:p>
          <a:p>
            <a:r>
              <a:rPr lang="en-US" sz="1100" b="0" i="0" u="none" strike="noStrike" cap="none" dirty="0" smtClean="0">
                <a:solidFill>
                  <a:srgbClr val="000000"/>
                </a:solidFill>
                <a:effectLst/>
                <a:latin typeface="Arial"/>
                <a:ea typeface="Arial"/>
                <a:cs typeface="Arial"/>
                <a:sym typeface="Arial"/>
              </a:rPr>
              <a:t>Thematic analysis is essential as it offers rich exploration, uncovering the collected data's intricacies and nuances. On the other hand, SPSS as a quantitative approach allows assessing various statistical tests, helping verify the link among the variables. </a:t>
            </a:r>
          </a:p>
          <a:p>
            <a:r>
              <a:rPr lang="en-US" sz="1100" b="0" i="0" u="none" strike="noStrike" cap="none" dirty="0" smtClean="0">
                <a:solidFill>
                  <a:srgbClr val="000000"/>
                </a:solidFill>
                <a:effectLst/>
                <a:latin typeface="Arial"/>
                <a:ea typeface="Arial"/>
                <a:cs typeface="Arial"/>
                <a:sym typeface="Arial"/>
              </a:rPr>
              <a:t>The purposive sampling as a non-random</a:t>
            </a:r>
            <a:r>
              <a:rPr lang="en-US" sz="1100" b="0" i="0" u="none" strike="noStrike" cap="none" baseline="0" dirty="0" smtClean="0">
                <a:solidFill>
                  <a:srgbClr val="000000"/>
                </a:solidFill>
                <a:effectLst/>
                <a:latin typeface="Arial"/>
                <a:ea typeface="Arial"/>
                <a:cs typeface="Arial"/>
                <a:sym typeface="Arial"/>
              </a:rPr>
              <a:t> sampling technique will involve selecting the research participants from the population. This would allow research focus as they study would focus targeted participants. </a:t>
            </a:r>
            <a:endParaRPr lang="en-US" sz="1100" b="0" i="0" u="none" strike="noStrike" cap="none" dirty="0" smtClean="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218566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smtClean="0">
                <a:solidFill>
                  <a:srgbClr val="000000"/>
                </a:solidFill>
                <a:effectLst/>
                <a:latin typeface="Arial"/>
                <a:ea typeface="Arial"/>
                <a:cs typeface="Arial"/>
                <a:sym typeface="Arial"/>
              </a:rPr>
              <a:t>The different research questions pose a significant relevance to the HRM problem aimed to be addressed. </a:t>
            </a:r>
          </a:p>
          <a:p>
            <a:r>
              <a:rPr lang="en-US" sz="1100" b="1" i="1" u="sng" strike="noStrike" cap="none" dirty="0" smtClean="0">
                <a:solidFill>
                  <a:srgbClr val="000000"/>
                </a:solidFill>
                <a:effectLst/>
                <a:latin typeface="Arial"/>
                <a:ea typeface="Arial"/>
                <a:cs typeface="Arial"/>
                <a:sym typeface="Arial"/>
              </a:rPr>
              <a:t>Question One: What are the key factors influencing employee retention in various organisations?</a:t>
            </a:r>
          </a:p>
          <a:p>
            <a:pPr marL="158750" indent="0">
              <a:buNone/>
            </a:pPr>
            <a:r>
              <a:rPr lang="en-US" sz="1100" b="0" i="0" u="none" strike="noStrike" cap="none" dirty="0" smtClean="0">
                <a:solidFill>
                  <a:srgbClr val="000000"/>
                </a:solidFill>
                <a:effectLst/>
                <a:latin typeface="Arial"/>
                <a:ea typeface="Arial"/>
                <a:cs typeface="Arial"/>
                <a:sym typeface="Arial"/>
              </a:rPr>
              <a:t>This question aims to explore the different components linked to employee retention. Identifying these key factors is relevant to help introduce HRM retention strategies. </a:t>
            </a:r>
          </a:p>
          <a:p>
            <a:r>
              <a:rPr lang="en-US" sz="1100" b="1" i="1" u="sng" strike="noStrike" cap="none" dirty="0" smtClean="0">
                <a:solidFill>
                  <a:srgbClr val="000000"/>
                </a:solidFill>
                <a:effectLst/>
                <a:latin typeface="Arial"/>
                <a:ea typeface="Arial"/>
                <a:cs typeface="Arial"/>
                <a:sym typeface="Arial"/>
              </a:rPr>
              <a:t>Question Two: What are the main reasons why employees stay or leave their current jobs?</a:t>
            </a:r>
          </a:p>
          <a:p>
            <a:pPr marL="158750" indent="0">
              <a:buNone/>
            </a:pPr>
            <a:r>
              <a:rPr lang="en-US" sz="1100" b="0" i="0" u="none" strike="noStrike" cap="none" dirty="0" smtClean="0">
                <a:solidFill>
                  <a:srgbClr val="000000"/>
                </a:solidFill>
                <a:effectLst/>
                <a:latin typeface="Arial"/>
                <a:ea typeface="Arial"/>
                <a:cs typeface="Arial"/>
                <a:sym typeface="Arial"/>
              </a:rPr>
              <a:t>This question is linked to the central issue of employee retention, aimed at collecting different feedback from employees as to why they tend to leave or stay in organisation. Identifying the different reasons will be tailored to developing practices and policies that could enhance employees’ loyalty and satisfaction.</a:t>
            </a:r>
          </a:p>
          <a:p>
            <a:r>
              <a:rPr lang="en-US" sz="1100" b="1" i="1" u="sng" strike="noStrike" cap="none" dirty="0" smtClean="0">
                <a:solidFill>
                  <a:srgbClr val="000000"/>
                </a:solidFill>
                <a:effectLst/>
                <a:latin typeface="Arial"/>
                <a:ea typeface="Arial"/>
                <a:cs typeface="Arial"/>
                <a:sym typeface="Arial"/>
              </a:rPr>
              <a:t>Question Three: What strategies are implemented by various organisations to prevent employee turnover?</a:t>
            </a:r>
          </a:p>
          <a:p>
            <a:pPr marL="158750" indent="0">
              <a:buNone/>
            </a:pPr>
            <a:r>
              <a:rPr lang="en-US" sz="1100" b="0" i="0" u="none" strike="noStrike" cap="none" dirty="0" smtClean="0">
                <a:solidFill>
                  <a:srgbClr val="000000"/>
                </a:solidFill>
                <a:effectLst/>
                <a:latin typeface="Arial"/>
                <a:ea typeface="Arial"/>
                <a:cs typeface="Arial"/>
                <a:sym typeface="Arial"/>
              </a:rPr>
              <a:t>This question will aim to focus on the strategies organisations are currently implementing to retain their workforce and mitigate turnover. </a:t>
            </a:r>
          </a:p>
          <a:p>
            <a:endParaRPr lang="en-US" dirty="0"/>
          </a:p>
        </p:txBody>
      </p:sp>
    </p:spTree>
    <p:extLst>
      <p:ext uri="{BB962C8B-B14F-4D97-AF65-F5344CB8AC3E}">
        <p14:creationId xmlns:p14="http://schemas.microsoft.com/office/powerpoint/2010/main" val="4061707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310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8605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76812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9011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75391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563dc8c869_0_1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2563dc8c869_0_1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133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7033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According to Ghani (2022), job satisfaction and employee engagement are intricately connected, as they influence the employees’ decision to leave or stay within an organisation. For instance, employees who are more satisfied develop a strong sense of commitment to the company, aligning with the set values and goals. This, in return, reduces the turnover intentions. Iqbal (2017) presents similar findings, showing that more engaged employees are more invested, motivated, and enthusiastic in their work. </a:t>
            </a:r>
          </a:p>
          <a:p>
            <a:r>
              <a:rPr lang="en-US" dirty="0" smtClean="0"/>
              <a:t>The two studies, Fatima (2011) and Yarbrough et al. (2017), show career development and growth opportunities directly related to job satisfaction, which impacts employee retention. Career development involves elements such as mentorship and coaching, educating and training, and skill enhancement. On the other hand, growth opportunities include elements such as responsibility expansion, performance recognition, project leadership, cross-functional promotions, and leadership development. </a:t>
            </a:r>
          </a:p>
          <a:p>
            <a:endParaRPr lang="en-US" dirty="0"/>
          </a:p>
        </p:txBody>
      </p:sp>
    </p:spTree>
    <p:extLst>
      <p:ext uri="{BB962C8B-B14F-4D97-AF65-F5344CB8AC3E}">
        <p14:creationId xmlns:p14="http://schemas.microsoft.com/office/powerpoint/2010/main" val="12297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According to Ghani (2022), job satisfaction and employee engagement are intricately connected, as they influence the employees’ decision to leave or stay within an organisation. For instance, employees who are more satisfied develop a strong sense of commitment to the company, aligning with the set values and goals. This, in return, reduces the turnover intentions. Iqbal (2017) presents similar findings, showing that more engaged employees are more invested, motivated, and enthusiastic in their work. </a:t>
            </a:r>
          </a:p>
          <a:p>
            <a:r>
              <a:rPr lang="en-US" dirty="0" smtClean="0"/>
              <a:t>The two studies, Fatima (2011) and Yarbrough et al. (2017), show career development and growth opportunities directly related to job satisfaction, which impacts employee retention. Career development involves elements such as mentorship and coaching, educating and training, and skill enhancement. On the other hand, growth opportunities include elements such as responsibility expansion, performance recognition, project leadership, cross-functional promotions, and leadership development. </a:t>
            </a:r>
          </a:p>
          <a:p>
            <a:endParaRPr lang="en-US" dirty="0"/>
          </a:p>
        </p:txBody>
      </p:sp>
    </p:spTree>
    <p:extLst>
      <p:ext uri="{BB962C8B-B14F-4D97-AF65-F5344CB8AC3E}">
        <p14:creationId xmlns:p14="http://schemas.microsoft.com/office/powerpoint/2010/main" val="381150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95100" y="539500"/>
            <a:ext cx="7235700" cy="22215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4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508125" y="3009175"/>
            <a:ext cx="3922500" cy="440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713225" y="1806525"/>
            <a:ext cx="5246400" cy="10149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5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713225" y="2901150"/>
            <a:ext cx="5246400" cy="49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818325" y="2380401"/>
            <a:ext cx="4383600" cy="1581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18325" y="657900"/>
            <a:ext cx="2396400" cy="15816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10000" b="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a:solidFill>
                  <a:schemeClr val="dk2"/>
                </a:solidFill>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16" name="Google Shape;16;p4"/>
          <p:cNvSpPr txBox="1">
            <a:spLocks noGrp="1"/>
          </p:cNvSpPr>
          <p:nvPr>
            <p:ph type="body" idx="1"/>
          </p:nvPr>
        </p:nvSpPr>
        <p:spPr>
          <a:xfrm>
            <a:off x="1501800" y="1508750"/>
            <a:ext cx="6140400" cy="2258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19" name="Google Shape;19;p5"/>
          <p:cNvSpPr txBox="1">
            <a:spLocks noGrp="1"/>
          </p:cNvSpPr>
          <p:nvPr>
            <p:ph type="subTitle" idx="1"/>
          </p:nvPr>
        </p:nvSpPr>
        <p:spPr>
          <a:xfrm>
            <a:off x="4956776" y="2726550"/>
            <a:ext cx="2747100" cy="148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 name="Google Shape;20;p5"/>
          <p:cNvSpPr txBox="1">
            <a:spLocks noGrp="1"/>
          </p:cNvSpPr>
          <p:nvPr>
            <p:ph type="subTitle" idx="2"/>
          </p:nvPr>
        </p:nvSpPr>
        <p:spPr>
          <a:xfrm>
            <a:off x="1440125" y="2726550"/>
            <a:ext cx="2747100" cy="148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 name="Google Shape;21;p5"/>
          <p:cNvSpPr txBox="1">
            <a:spLocks noGrp="1"/>
          </p:cNvSpPr>
          <p:nvPr>
            <p:ph type="subTitle" idx="3"/>
          </p:nvPr>
        </p:nvSpPr>
        <p:spPr>
          <a:xfrm>
            <a:off x="1440123" y="2229099"/>
            <a:ext cx="2747100" cy="497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400" b="1">
                <a:solidFill>
                  <a:schemeClr val="dk1"/>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2" name="Google Shape;22;p5"/>
          <p:cNvSpPr txBox="1">
            <a:spLocks noGrp="1"/>
          </p:cNvSpPr>
          <p:nvPr>
            <p:ph type="subTitle" idx="4"/>
          </p:nvPr>
        </p:nvSpPr>
        <p:spPr>
          <a:xfrm>
            <a:off x="4956777" y="2229099"/>
            <a:ext cx="2747100" cy="497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400" b="1">
                <a:solidFill>
                  <a:schemeClr val="dk1"/>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713225" y="1248000"/>
            <a:ext cx="3971700" cy="7923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None/>
              <a:defRPr sz="4000"/>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27" name="Google Shape;27;p7"/>
          <p:cNvSpPr txBox="1">
            <a:spLocks noGrp="1"/>
          </p:cNvSpPr>
          <p:nvPr>
            <p:ph type="subTitle" idx="1"/>
          </p:nvPr>
        </p:nvSpPr>
        <p:spPr>
          <a:xfrm>
            <a:off x="713225" y="2040300"/>
            <a:ext cx="3971700" cy="18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200"/>
              <a:buChar char="●"/>
              <a:defRPr/>
            </a:lvl1pPr>
            <a:lvl2pPr lvl="1" algn="ctr" rtl="0">
              <a:lnSpc>
                <a:spcPct val="100000"/>
              </a:lnSpc>
              <a:spcBef>
                <a:spcPts val="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28" name="Google Shape;28;p7"/>
          <p:cNvSpPr>
            <a:spLocks noGrp="1"/>
          </p:cNvSpPr>
          <p:nvPr>
            <p:ph type="pic" idx="2"/>
          </p:nvPr>
        </p:nvSpPr>
        <p:spPr>
          <a:xfrm>
            <a:off x="5328075" y="998300"/>
            <a:ext cx="3102900" cy="4145100"/>
          </a:xfrm>
          <a:prstGeom prst="round2SameRect">
            <a:avLst>
              <a:gd name="adj1" fmla="val 50000"/>
              <a:gd name="adj2" fmla="val 0"/>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15000"/>
            </a:lvl1pPr>
            <a:lvl2pPr lvl="1" algn="ctr" rtl="0">
              <a:spcBef>
                <a:spcPts val="0"/>
              </a:spcBef>
              <a:spcAft>
                <a:spcPts val="0"/>
              </a:spcAft>
              <a:buSzPts val="2300"/>
              <a:buNone/>
              <a:defRPr/>
            </a:lvl2pPr>
            <a:lvl3pPr lvl="2" algn="ctr" rtl="0">
              <a:spcBef>
                <a:spcPts val="0"/>
              </a:spcBef>
              <a:spcAft>
                <a:spcPts val="0"/>
              </a:spcAft>
              <a:buSzPts val="2300"/>
              <a:buNone/>
              <a:defRPr/>
            </a:lvl3pPr>
            <a:lvl4pPr lvl="3" algn="ctr" rtl="0">
              <a:spcBef>
                <a:spcPts val="0"/>
              </a:spcBef>
              <a:spcAft>
                <a:spcPts val="0"/>
              </a:spcAft>
              <a:buSzPts val="2300"/>
              <a:buNone/>
              <a:defRPr/>
            </a:lvl4pPr>
            <a:lvl5pPr lvl="4" algn="ctr" rtl="0">
              <a:spcBef>
                <a:spcPts val="0"/>
              </a:spcBef>
              <a:spcAft>
                <a:spcPts val="0"/>
              </a:spcAft>
              <a:buSzPts val="2300"/>
              <a:buNone/>
              <a:defRPr/>
            </a:lvl5pPr>
            <a:lvl6pPr lvl="5" algn="ctr" rtl="0">
              <a:spcBef>
                <a:spcPts val="0"/>
              </a:spcBef>
              <a:spcAft>
                <a:spcPts val="0"/>
              </a:spcAft>
              <a:buSzPts val="2300"/>
              <a:buNone/>
              <a:defRPr/>
            </a:lvl6pPr>
            <a:lvl7pPr lvl="6" algn="ctr" rtl="0">
              <a:spcBef>
                <a:spcPts val="0"/>
              </a:spcBef>
              <a:spcAft>
                <a:spcPts val="0"/>
              </a:spcAft>
              <a:buSzPts val="2300"/>
              <a:buNone/>
              <a:defRPr/>
            </a:lvl7pPr>
            <a:lvl8pPr lvl="7" algn="ctr" rtl="0">
              <a:spcBef>
                <a:spcPts val="0"/>
              </a:spcBef>
              <a:spcAft>
                <a:spcPts val="0"/>
              </a:spcAft>
              <a:buSzPts val="2300"/>
              <a:buNone/>
              <a:defRPr/>
            </a:lvl8pPr>
            <a:lvl9pPr lvl="8" algn="ctr" rtl="0">
              <a:spcBef>
                <a:spcPts val="0"/>
              </a:spcBef>
              <a:spcAft>
                <a:spcPts val="0"/>
              </a:spcAft>
              <a:buSzPts val="2300"/>
              <a:buNone/>
              <a:defRPr/>
            </a:lvl9pPr>
          </a:lstStyle>
          <a:p>
            <a:endParaRPr/>
          </a:p>
        </p:txBody>
      </p:sp>
      <p:sp>
        <p:nvSpPr>
          <p:cNvPr id="33" name="Google Shape;33;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2300"/>
              <a:buNone/>
              <a:defRPr/>
            </a:lvl1pPr>
            <a:lvl2pPr lvl="1" algn="ctr" rtl="0">
              <a:spcBef>
                <a:spcPts val="0"/>
              </a:spcBef>
              <a:spcAft>
                <a:spcPts val="0"/>
              </a:spcAft>
              <a:buSzPts val="2300"/>
              <a:buNone/>
              <a:defRPr/>
            </a:lvl2pPr>
            <a:lvl3pPr lvl="2" algn="ctr" rtl="0">
              <a:spcBef>
                <a:spcPts val="0"/>
              </a:spcBef>
              <a:spcAft>
                <a:spcPts val="0"/>
              </a:spcAft>
              <a:buSzPts val="2300"/>
              <a:buNone/>
              <a:defRPr/>
            </a:lvl3pPr>
            <a:lvl4pPr lvl="3" algn="ctr" rtl="0">
              <a:spcBef>
                <a:spcPts val="0"/>
              </a:spcBef>
              <a:spcAft>
                <a:spcPts val="0"/>
              </a:spcAft>
              <a:buSzPts val="2300"/>
              <a:buNone/>
              <a:defRPr/>
            </a:lvl4pPr>
            <a:lvl5pPr lvl="4" algn="ctr" rtl="0">
              <a:spcBef>
                <a:spcPts val="0"/>
              </a:spcBef>
              <a:spcAft>
                <a:spcPts val="0"/>
              </a:spcAft>
              <a:buSzPts val="2300"/>
              <a:buNone/>
              <a:defRPr/>
            </a:lvl5pPr>
            <a:lvl6pPr lvl="5" algn="ctr" rtl="0">
              <a:spcBef>
                <a:spcPts val="0"/>
              </a:spcBef>
              <a:spcAft>
                <a:spcPts val="0"/>
              </a:spcAft>
              <a:buSzPts val="2300"/>
              <a:buNone/>
              <a:defRPr/>
            </a:lvl6pPr>
            <a:lvl7pPr lvl="6" algn="ctr" rtl="0">
              <a:spcBef>
                <a:spcPts val="0"/>
              </a:spcBef>
              <a:spcAft>
                <a:spcPts val="0"/>
              </a:spcAft>
              <a:buSzPts val="2300"/>
              <a:buNone/>
              <a:defRPr/>
            </a:lvl7pPr>
            <a:lvl8pPr lvl="7" algn="ctr" rtl="0">
              <a:spcBef>
                <a:spcPts val="0"/>
              </a:spcBef>
              <a:spcAft>
                <a:spcPts val="0"/>
              </a:spcAft>
              <a:buSzPts val="2300"/>
              <a:buNone/>
              <a:defRPr/>
            </a:lvl8pPr>
            <a:lvl9pPr lvl="8" algn="ctr" rtl="0">
              <a:spcBef>
                <a:spcPts val="0"/>
              </a:spcBef>
              <a:spcAft>
                <a:spcPts val="0"/>
              </a:spcAft>
              <a:buSzPts val="23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lumMod val="9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1pPr>
            <a:lvl2pPr lvl="1"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2pPr>
            <a:lvl3pPr lvl="2"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3pPr>
            <a:lvl4pPr lvl="3"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4pPr>
            <a:lvl5pPr lvl="4"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5pPr>
            <a:lvl6pPr lvl="5"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6pPr>
            <a:lvl7pPr lvl="6"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7pPr>
            <a:lvl8pPr lvl="7"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8pPr>
            <a:lvl9pPr lvl="8"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1pPr>
            <a:lvl2pPr marL="914400" lvl="1"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marL="1371600" lvl="2"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marL="1828800" lvl="3"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marL="2286000" lvl="4"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marL="2743200" lvl="5"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6pPr>
            <a:lvl7pPr marL="3200400" lvl="6"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7pPr>
            <a:lvl8pPr marL="3657600" lvl="7"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8pPr>
            <a:lvl9pPr marL="4114800" lvl="8" indent="-304800">
              <a:lnSpc>
                <a:spcPct val="100000"/>
              </a:lnSpc>
              <a:spcBef>
                <a:spcPts val="1600"/>
              </a:spcBef>
              <a:spcAft>
                <a:spcPts val="1600"/>
              </a:spcAft>
              <a:buClr>
                <a:schemeClr val="dk1"/>
              </a:buClr>
              <a:buSzPts val="1200"/>
              <a:buFont typeface="DM Sans"/>
              <a:buChar char="■"/>
              <a:defRPr sz="12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340">
          <p15:clr>
            <a:srgbClr val="E46962"/>
          </p15:clr>
        </p15:guide>
        <p15:guide id="2" orient="horz" pos="2903">
          <p15:clr>
            <a:srgbClr val="E46962"/>
          </p15:clr>
        </p15:guide>
        <p15:guide id="3" pos="449">
          <p15:clr>
            <a:srgbClr val="E46962"/>
          </p15:clr>
        </p15:guide>
        <p15:guide id="4" pos="5311">
          <p15:clr>
            <a:srgbClr val="E46962"/>
          </p15:clr>
        </p15:guide>
        <p15:guide id="5" orient="horz" pos="641">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5"/>
          <p:cNvSpPr txBox="1">
            <a:spLocks noGrp="1"/>
          </p:cNvSpPr>
          <p:nvPr>
            <p:ph type="ctrTitle"/>
          </p:nvPr>
        </p:nvSpPr>
        <p:spPr>
          <a:xfrm>
            <a:off x="1242916" y="742480"/>
            <a:ext cx="7143991" cy="1669451"/>
          </a:xfrm>
          <a:prstGeom prst="rect">
            <a:avLst/>
          </a:prstGeom>
        </p:spPr>
        <p:txBody>
          <a:bodyPr spcFirstLastPara="1" wrap="square" lIns="91425" tIns="91425" rIns="91425" bIns="91425" anchor="b" anchorCtr="0">
            <a:noAutofit/>
          </a:bodyPr>
          <a:lstStyle/>
          <a:p>
            <a:pPr lvl="0"/>
            <a:r>
              <a:rPr lang="en" sz="2400" dirty="0" smtClean="0"/>
              <a:t>Capstone </a:t>
            </a:r>
            <a:r>
              <a:rPr lang="en" sz="2400" dirty="0" smtClean="0"/>
              <a:t>Project: </a:t>
            </a:r>
            <a:r>
              <a:rPr lang="en-US" sz="2400" dirty="0" smtClean="0"/>
              <a:t>Risk Management in Engineering Projects: Cybersecurity</a:t>
            </a:r>
            <a:endParaRPr sz="2400" dirty="0">
              <a:solidFill>
                <a:schemeClr val="dk2"/>
              </a:solidFill>
            </a:endParaRPr>
          </a:p>
        </p:txBody>
      </p:sp>
      <p:sp>
        <p:nvSpPr>
          <p:cNvPr id="49" name="Google Shape;49;p15"/>
          <p:cNvSpPr txBox="1">
            <a:spLocks noGrp="1"/>
          </p:cNvSpPr>
          <p:nvPr>
            <p:ph type="subTitle" idx="1"/>
          </p:nvPr>
        </p:nvSpPr>
        <p:spPr>
          <a:xfrm>
            <a:off x="3700229" y="2904147"/>
            <a:ext cx="3922500" cy="1310188"/>
          </a:xfrm>
          <a:prstGeom prst="rect">
            <a:avLst/>
          </a:prstGeom>
          <a:ln w="6350"/>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n>
                  <a:solidFill>
                    <a:schemeClr val="tx1">
                      <a:lumMod val="65000"/>
                      <a:lumOff val="35000"/>
                    </a:schemeClr>
                  </a:solidFill>
                </a:ln>
              </a:rPr>
              <a:t>Name:</a:t>
            </a:r>
          </a:p>
          <a:p>
            <a:pPr marL="0" lvl="0" indent="0" algn="l" rtl="0">
              <a:spcBef>
                <a:spcPts val="0"/>
              </a:spcBef>
              <a:spcAft>
                <a:spcPts val="0"/>
              </a:spcAft>
              <a:buNone/>
            </a:pPr>
            <a:r>
              <a:rPr lang="en-US" dirty="0" smtClean="0">
                <a:ln>
                  <a:solidFill>
                    <a:schemeClr val="tx1">
                      <a:lumMod val="65000"/>
                      <a:lumOff val="35000"/>
                    </a:schemeClr>
                  </a:solidFill>
                </a:ln>
              </a:rPr>
              <a:t>Course:</a:t>
            </a:r>
          </a:p>
          <a:p>
            <a:pPr marL="0" lvl="0" indent="0" algn="l" rtl="0">
              <a:spcBef>
                <a:spcPts val="0"/>
              </a:spcBef>
              <a:spcAft>
                <a:spcPts val="0"/>
              </a:spcAft>
              <a:buNone/>
            </a:pPr>
            <a:r>
              <a:rPr lang="en-US" dirty="0" smtClean="0">
                <a:ln>
                  <a:solidFill>
                    <a:schemeClr val="tx1">
                      <a:lumMod val="65000"/>
                      <a:lumOff val="35000"/>
                    </a:schemeClr>
                  </a:solidFill>
                </a:ln>
              </a:rPr>
              <a:t>Due Date:</a:t>
            </a:r>
          </a:p>
          <a:p>
            <a:pPr marL="0" lvl="0" indent="0" algn="r" rtl="0">
              <a:spcBef>
                <a:spcPts val="0"/>
              </a:spcBef>
              <a:spcAft>
                <a:spcPts val="0"/>
              </a:spcAft>
              <a:buNone/>
            </a:pPr>
            <a:endParaRPr dirty="0">
              <a:ln>
                <a:solidFill>
                  <a:schemeClr val="tx1">
                    <a:lumMod val="65000"/>
                    <a:lumOff val="35000"/>
                  </a:schemeClr>
                </a:solidFill>
              </a:ln>
            </a:endParaRPr>
          </a:p>
        </p:txBody>
      </p:sp>
      <p:cxnSp>
        <p:nvCxnSpPr>
          <p:cNvPr id="50" name="Google Shape;50;p15"/>
          <p:cNvCxnSpPr/>
          <p:nvPr/>
        </p:nvCxnSpPr>
        <p:spPr>
          <a:xfrm>
            <a:off x="4509288" y="2461642"/>
            <a:ext cx="3624300" cy="0"/>
          </a:xfrm>
          <a:prstGeom prst="straightConnector1">
            <a:avLst/>
          </a:prstGeom>
          <a:noFill/>
          <a:ln w="19050" cap="flat" cmpd="sng">
            <a:solidFill>
              <a:schemeClr val="dk1"/>
            </a:solidFill>
            <a:prstDash val="solid"/>
            <a:round/>
            <a:headEnd type="none" w="med" len="med"/>
            <a:tailEnd type="none" w="med" len="med"/>
          </a:ln>
        </p:spPr>
      </p:cxnSp>
      <p:grpSp>
        <p:nvGrpSpPr>
          <p:cNvPr id="51" name="Google Shape;51;p15"/>
          <p:cNvGrpSpPr/>
          <p:nvPr/>
        </p:nvGrpSpPr>
        <p:grpSpPr>
          <a:xfrm rot="5400000">
            <a:off x="526034" y="1442266"/>
            <a:ext cx="374394" cy="962866"/>
            <a:chOff x="-720900" y="1958300"/>
            <a:chExt cx="462900" cy="1190488"/>
          </a:xfrm>
        </p:grpSpPr>
        <p:sp>
          <p:nvSpPr>
            <p:cNvPr id="52" name="Google Shape;52;p15"/>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3" name="Google Shape;53;p15"/>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4" name="Google Shape;54;p15"/>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5" name="Google Shape;55;p15"/>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6" name="Google Shape;56;p15"/>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7" name="Google Shape;57;p15"/>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8" name="Google Shape;58;p15"/>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9" name="Google Shape;59;p15"/>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0" name="Google Shape;60;p15"/>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1" name="Google Shape;61;p15"/>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2" name="Google Shape;62;p15"/>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3" name="Google Shape;63;p15"/>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4" name="Google Shape;64;p15"/>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5" name="Google Shape;65;p15"/>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6" name="Google Shape;66;p15"/>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grpSp>
        <p:nvGrpSpPr>
          <p:cNvPr id="67" name="Google Shape;67;p15"/>
          <p:cNvGrpSpPr/>
          <p:nvPr/>
        </p:nvGrpSpPr>
        <p:grpSpPr>
          <a:xfrm>
            <a:off x="8430621" y="3637241"/>
            <a:ext cx="374394" cy="962866"/>
            <a:chOff x="-720900" y="1958300"/>
            <a:chExt cx="462900" cy="1190488"/>
          </a:xfrm>
        </p:grpSpPr>
        <p:sp>
          <p:nvSpPr>
            <p:cNvPr id="68" name="Google Shape;68;p15"/>
            <p:cNvSpPr/>
            <p:nvPr/>
          </p:nvSpPr>
          <p:spPr>
            <a:xfrm>
              <a:off x="-324000" y="280167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9" name="Google Shape;69;p15"/>
            <p:cNvSpPr/>
            <p:nvPr/>
          </p:nvSpPr>
          <p:spPr>
            <a:xfrm>
              <a:off x="-324000" y="308278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0" name="Google Shape;70;p15"/>
            <p:cNvSpPr/>
            <p:nvPr/>
          </p:nvSpPr>
          <p:spPr>
            <a:xfrm>
              <a:off x="-324000" y="223942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1" name="Google Shape;71;p15"/>
            <p:cNvSpPr/>
            <p:nvPr/>
          </p:nvSpPr>
          <p:spPr>
            <a:xfrm>
              <a:off x="-324000" y="252053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2" name="Google Shape;72;p15"/>
            <p:cNvSpPr/>
            <p:nvPr/>
          </p:nvSpPr>
          <p:spPr>
            <a:xfrm>
              <a:off x="-522450" y="280167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3" name="Google Shape;73;p15"/>
            <p:cNvSpPr/>
            <p:nvPr/>
          </p:nvSpPr>
          <p:spPr>
            <a:xfrm>
              <a:off x="-522450" y="308278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4" name="Google Shape;74;p15"/>
            <p:cNvSpPr/>
            <p:nvPr/>
          </p:nvSpPr>
          <p:spPr>
            <a:xfrm>
              <a:off x="-522450" y="223942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5" name="Google Shape;75;p15"/>
            <p:cNvSpPr/>
            <p:nvPr/>
          </p:nvSpPr>
          <p:spPr>
            <a:xfrm>
              <a:off x="-522450" y="252053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6" name="Google Shape;76;p15"/>
            <p:cNvSpPr/>
            <p:nvPr/>
          </p:nvSpPr>
          <p:spPr>
            <a:xfrm>
              <a:off x="-720900" y="280167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7" name="Google Shape;77;p15"/>
            <p:cNvSpPr/>
            <p:nvPr/>
          </p:nvSpPr>
          <p:spPr>
            <a:xfrm>
              <a:off x="-720900" y="308278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8" name="Google Shape;78;p15"/>
            <p:cNvSpPr/>
            <p:nvPr/>
          </p:nvSpPr>
          <p:spPr>
            <a:xfrm>
              <a:off x="-720900" y="223942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9" name="Google Shape;79;p15"/>
            <p:cNvSpPr/>
            <p:nvPr/>
          </p:nvSpPr>
          <p:spPr>
            <a:xfrm>
              <a:off x="-720900" y="252053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0" name="Google Shape;80;p15"/>
            <p:cNvSpPr/>
            <p:nvPr/>
          </p:nvSpPr>
          <p:spPr>
            <a:xfrm>
              <a:off x="-324000" y="1958300"/>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1" name="Google Shape;81;p15"/>
            <p:cNvSpPr/>
            <p:nvPr/>
          </p:nvSpPr>
          <p:spPr>
            <a:xfrm>
              <a:off x="-522450" y="1958300"/>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2" name="Google Shape;82;p15"/>
            <p:cNvSpPr/>
            <p:nvPr/>
          </p:nvSpPr>
          <p:spPr>
            <a:xfrm>
              <a:off x="-720900" y="1958300"/>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grpSp>
        <p:nvGrpSpPr>
          <p:cNvPr id="143" name="Google Shape;143;p15"/>
          <p:cNvGrpSpPr/>
          <p:nvPr/>
        </p:nvGrpSpPr>
        <p:grpSpPr>
          <a:xfrm>
            <a:off x="357513" y="-1"/>
            <a:ext cx="711420" cy="1050883"/>
            <a:chOff x="6034650" y="3474"/>
            <a:chExt cx="711420" cy="1050883"/>
          </a:xfrm>
        </p:grpSpPr>
        <p:sp>
          <p:nvSpPr>
            <p:cNvPr id="144" name="Google Shape;144;p15"/>
            <p:cNvSpPr/>
            <p:nvPr/>
          </p:nvSpPr>
          <p:spPr>
            <a:xfrm>
              <a:off x="6289987" y="853551"/>
              <a:ext cx="200747" cy="200806"/>
            </a:xfrm>
            <a:custGeom>
              <a:avLst/>
              <a:gdLst/>
              <a:ahLst/>
              <a:cxnLst/>
              <a:rect l="l" t="t" r="r" b="b"/>
              <a:pathLst>
                <a:path w="3409" h="3410" extrusionOk="0">
                  <a:moveTo>
                    <a:pt x="1704" y="1"/>
                  </a:moveTo>
                  <a:cubicBezTo>
                    <a:pt x="752" y="1"/>
                    <a:pt x="0" y="752"/>
                    <a:pt x="0" y="1705"/>
                  </a:cubicBezTo>
                  <a:cubicBezTo>
                    <a:pt x="0" y="2657"/>
                    <a:pt x="752" y="3409"/>
                    <a:pt x="1704" y="3409"/>
                  </a:cubicBezTo>
                  <a:cubicBezTo>
                    <a:pt x="2657" y="3409"/>
                    <a:pt x="3409" y="2657"/>
                    <a:pt x="3409" y="1705"/>
                  </a:cubicBezTo>
                  <a:cubicBezTo>
                    <a:pt x="3409" y="752"/>
                    <a:pt x="2657"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6034650" y="558356"/>
              <a:ext cx="711420" cy="358743"/>
            </a:xfrm>
            <a:custGeom>
              <a:avLst/>
              <a:gdLst/>
              <a:ahLst/>
              <a:cxnLst/>
              <a:rect l="l" t="t" r="r" b="b"/>
              <a:pathLst>
                <a:path w="12081" h="6092" extrusionOk="0">
                  <a:moveTo>
                    <a:pt x="6041" y="1"/>
                  </a:moveTo>
                  <a:cubicBezTo>
                    <a:pt x="2707" y="1"/>
                    <a:pt x="0" y="2708"/>
                    <a:pt x="0" y="6041"/>
                  </a:cubicBezTo>
                  <a:lnTo>
                    <a:pt x="0" y="6091"/>
                  </a:lnTo>
                  <a:lnTo>
                    <a:pt x="12081" y="6091"/>
                  </a:lnTo>
                  <a:lnTo>
                    <a:pt x="12081" y="6041"/>
                  </a:lnTo>
                  <a:cubicBezTo>
                    <a:pt x="12081" y="2708"/>
                    <a:pt x="9374" y="1"/>
                    <a:pt x="6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6390331" y="3474"/>
              <a:ext cx="59" cy="554956"/>
            </a:xfrm>
            <a:custGeom>
              <a:avLst/>
              <a:gdLst/>
              <a:ahLst/>
              <a:cxnLst/>
              <a:rect l="l" t="t" r="r" b="b"/>
              <a:pathLst>
                <a:path w="1" h="9424" fill="none" extrusionOk="0">
                  <a:moveTo>
                    <a:pt x="0" y="0"/>
                  </a:moveTo>
                  <a:lnTo>
                    <a:pt x="0" y="9424"/>
                  </a:lnTo>
                </a:path>
              </a:pathLst>
            </a:custGeom>
            <a:solidFill>
              <a:schemeClr val="lt1"/>
            </a:solidFill>
            <a:ln w="2067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285179" y="2874661"/>
            <a:ext cx="2986887" cy="19799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24" y="1403785"/>
            <a:ext cx="4702571" cy="1964400"/>
          </a:xfrm>
        </p:spPr>
        <p:txBody>
          <a:bodyPr/>
          <a:lstStyle/>
          <a:p>
            <a:r>
              <a:rPr lang="en-US" sz="4000" dirty="0" smtClean="0">
                <a:latin typeface="Papyrus" panose="03070502060502030205" pitchFamily="66" charset="0"/>
              </a:rPr>
              <a:t>Chapter Three: Methodology </a:t>
            </a:r>
            <a:endParaRPr lang="en-US" sz="4000" dirty="0">
              <a:latin typeface="Papyrus" panose="03070502060502030205" pitchFamily="66" charset="0"/>
            </a:endParaRPr>
          </a:p>
        </p:txBody>
      </p:sp>
    </p:spTree>
    <p:extLst>
      <p:ext uri="{BB962C8B-B14F-4D97-AF65-F5344CB8AC3E}">
        <p14:creationId xmlns:p14="http://schemas.microsoft.com/office/powerpoint/2010/main" val="407006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504005"/>
            <a:ext cx="7704000" cy="572700"/>
          </a:xfrm>
        </p:spPr>
        <p:txBody>
          <a:bodyPr/>
          <a:lstStyle/>
          <a:p>
            <a:r>
              <a:rPr lang="en-US" u="sng" dirty="0" smtClean="0"/>
              <a:t>7. A </a:t>
            </a:r>
            <a:r>
              <a:rPr lang="en-US" u="sng" dirty="0"/>
              <a:t>Project </a:t>
            </a:r>
            <a:r>
              <a:rPr lang="en-US" u="sng" dirty="0">
                <a:solidFill>
                  <a:schemeClr val="tx1"/>
                </a:solidFill>
              </a:rPr>
              <a:t>Population</a:t>
            </a:r>
            <a:endParaRPr lang="en-US" u="sng" dirty="0">
              <a:solidFill>
                <a:schemeClr val="tx1"/>
              </a:solidFill>
            </a:endParaRPr>
          </a:p>
        </p:txBody>
      </p:sp>
      <p:sp>
        <p:nvSpPr>
          <p:cNvPr id="3" name="Text Placeholder 2"/>
          <p:cNvSpPr>
            <a:spLocks noGrp="1"/>
          </p:cNvSpPr>
          <p:nvPr>
            <p:ph type="body" idx="1"/>
          </p:nvPr>
        </p:nvSpPr>
        <p:spPr>
          <a:xfrm>
            <a:off x="880506" y="1044410"/>
            <a:ext cx="6366954" cy="3269438"/>
          </a:xfrm>
        </p:spPr>
        <p:txBody>
          <a:bodyPr/>
          <a:lstStyle/>
          <a:p>
            <a:r>
              <a:rPr lang="en-US" sz="1400" dirty="0" smtClean="0"/>
              <a:t>The </a:t>
            </a:r>
            <a:r>
              <a:rPr lang="en-US" sz="1400" dirty="0"/>
              <a:t>project’s population entailed;</a:t>
            </a:r>
          </a:p>
          <a:p>
            <a:pPr marL="152400" indent="0">
              <a:buNone/>
            </a:pPr>
            <a:r>
              <a:rPr lang="en-US" sz="1400" b="1" dirty="0" smtClean="0"/>
              <a:t>a. Secondary </a:t>
            </a:r>
            <a:r>
              <a:rPr lang="en-US" sz="1400" b="1" dirty="0"/>
              <a:t>Data Sources</a:t>
            </a:r>
            <a:endParaRPr lang="en-US" sz="1400" dirty="0"/>
          </a:p>
          <a:p>
            <a:r>
              <a:rPr lang="en-US" sz="1400" dirty="0"/>
              <a:t>This involved different sources of data, including;</a:t>
            </a:r>
          </a:p>
          <a:p>
            <a:pPr marL="552450" indent="-400050">
              <a:buFont typeface="+mj-lt"/>
              <a:buAutoNum type="romanLcPeriod"/>
            </a:pPr>
            <a:r>
              <a:rPr lang="en-US" sz="1400" dirty="0"/>
              <a:t>Academic Journals.</a:t>
            </a:r>
          </a:p>
          <a:p>
            <a:pPr marL="552450" indent="-400050">
              <a:buFont typeface="+mj-lt"/>
              <a:buAutoNum type="romanLcPeriod"/>
            </a:pPr>
            <a:r>
              <a:rPr lang="en-US" sz="1400" dirty="0"/>
              <a:t>Government Reports.</a:t>
            </a:r>
          </a:p>
          <a:p>
            <a:pPr marL="552450" indent="-400050">
              <a:buFont typeface="+mj-lt"/>
              <a:buAutoNum type="romanLcPeriod"/>
            </a:pPr>
            <a:r>
              <a:rPr lang="en-US" sz="1400" dirty="0"/>
              <a:t>Industry Publications. </a:t>
            </a:r>
          </a:p>
          <a:p>
            <a:r>
              <a:rPr lang="en-US" sz="1400" dirty="0"/>
              <a:t>The relevance of using secondary was to access a comprehensive view of the study and conduct a cross-validation from the different sources. </a:t>
            </a:r>
          </a:p>
          <a:p>
            <a:pPr marL="152400" indent="0">
              <a:buNone/>
            </a:pPr>
            <a:r>
              <a:rPr lang="en-US" sz="1400" b="1" dirty="0" smtClean="0"/>
              <a:t>b. Experts </a:t>
            </a:r>
            <a:r>
              <a:rPr lang="en-US" sz="1400" b="1" dirty="0"/>
              <a:t>in the Field </a:t>
            </a:r>
            <a:endParaRPr lang="en-US" sz="1400" dirty="0"/>
          </a:p>
          <a:p>
            <a:r>
              <a:rPr lang="en-US" sz="1400" dirty="0"/>
              <a:t>This involved experts in engineering project management and cyber-securities. </a:t>
            </a:r>
          </a:p>
          <a:p>
            <a:r>
              <a:rPr lang="en-US" sz="1400" dirty="0"/>
              <a:t>These experts were identified based on their significant contributions, experience, and expertise to the subject matter.</a:t>
            </a:r>
          </a:p>
          <a:p>
            <a:r>
              <a:rPr lang="en-US" sz="1400" dirty="0"/>
              <a:t>The study targeted more than 20 experts but only managed to reach six experts whose feedback was early for analysis. </a:t>
            </a:r>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Tree>
    <p:extLst>
      <p:ext uri="{BB962C8B-B14F-4D97-AF65-F5344CB8AC3E}">
        <p14:creationId xmlns:p14="http://schemas.microsoft.com/office/powerpoint/2010/main" val="204709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30983"/>
            <a:ext cx="7704000" cy="572700"/>
          </a:xfrm>
        </p:spPr>
        <p:txBody>
          <a:bodyPr/>
          <a:lstStyle/>
          <a:p>
            <a:r>
              <a:rPr lang="en-US" u="sng" dirty="0" smtClean="0"/>
              <a:t>8. Data </a:t>
            </a:r>
            <a:r>
              <a:rPr lang="en-US" u="sng" dirty="0" smtClean="0">
                <a:solidFill>
                  <a:schemeClr val="tx1"/>
                </a:solidFill>
              </a:rPr>
              <a:t>Collection </a:t>
            </a:r>
            <a:endParaRPr lang="en-US" u="sng" dirty="0">
              <a:solidFill>
                <a:schemeClr val="tx1"/>
              </a:solidFill>
            </a:endParaRPr>
          </a:p>
        </p:txBody>
      </p:sp>
      <p:sp>
        <p:nvSpPr>
          <p:cNvPr id="3" name="Text Placeholder 2"/>
          <p:cNvSpPr>
            <a:spLocks noGrp="1"/>
          </p:cNvSpPr>
          <p:nvPr>
            <p:ph type="body" idx="1"/>
          </p:nvPr>
        </p:nvSpPr>
        <p:spPr>
          <a:xfrm>
            <a:off x="819527" y="763664"/>
            <a:ext cx="7786033" cy="3876759"/>
          </a:xfrm>
        </p:spPr>
        <p:txBody>
          <a:bodyPr/>
          <a:lstStyle/>
          <a:p>
            <a:r>
              <a:rPr lang="en-US" sz="1400" dirty="0"/>
              <a:t>Since the study collected both primary and secondary data, it involved two data collection procedures. </a:t>
            </a:r>
          </a:p>
          <a:p>
            <a:r>
              <a:rPr lang="en-US" sz="1400" dirty="0" smtClean="0"/>
              <a:t>A qualitative </a:t>
            </a:r>
            <a:r>
              <a:rPr lang="en-US" sz="1400" dirty="0"/>
              <a:t>study design (exploratory approach) guided these data </a:t>
            </a:r>
            <a:r>
              <a:rPr lang="en-US" sz="1400" dirty="0" smtClean="0"/>
              <a:t>collection </a:t>
            </a:r>
            <a:r>
              <a:rPr lang="en-US" sz="1400" dirty="0"/>
              <a:t>procedures. </a:t>
            </a:r>
          </a:p>
          <a:p>
            <a:pPr marL="152400" indent="0">
              <a:buNone/>
            </a:pPr>
            <a:r>
              <a:rPr lang="en-US" sz="1400" b="1" dirty="0" smtClean="0"/>
              <a:t>a. Secondary </a:t>
            </a:r>
            <a:r>
              <a:rPr lang="en-US" sz="1400" b="1" dirty="0"/>
              <a:t>Data collection procedures</a:t>
            </a:r>
            <a:endParaRPr lang="en-US" sz="1400" dirty="0"/>
          </a:p>
          <a:p>
            <a:r>
              <a:rPr lang="en-US" sz="1400" dirty="0"/>
              <a:t>Secondary data was collected from various databases, including Google Scholar, Open Journal, Open Access, and EBSCOhost. </a:t>
            </a:r>
          </a:p>
          <a:p>
            <a:r>
              <a:rPr lang="en-US" sz="1400" dirty="0"/>
              <a:t>Each of the sources was scrutinized thoroughly, ensuring its focus and as a peer-reviewed publication from recognized industry sources or government reports from authoritative bodies. </a:t>
            </a:r>
          </a:p>
          <a:p>
            <a:r>
              <a:rPr lang="en-US" sz="1400" dirty="0"/>
              <a:t>The time frame for source publication were limited to 2010.</a:t>
            </a:r>
          </a:p>
          <a:p>
            <a:r>
              <a:rPr lang="en-US" sz="1400" dirty="0"/>
              <a:t>The data collected was then analyzed using thematic analysis, which involved identifying a trend of patterns in the data.</a:t>
            </a:r>
          </a:p>
          <a:p>
            <a:pPr marL="152400" indent="0">
              <a:buNone/>
            </a:pPr>
            <a:r>
              <a:rPr lang="en-US" sz="1400" b="1" dirty="0" smtClean="0"/>
              <a:t>b. Data </a:t>
            </a:r>
            <a:r>
              <a:rPr lang="en-US" sz="1400" b="1" dirty="0"/>
              <a:t>Collection Procedure from the Experts</a:t>
            </a:r>
            <a:endParaRPr lang="en-US" sz="1400" dirty="0"/>
          </a:p>
          <a:p>
            <a:r>
              <a:rPr lang="en-US" sz="1400" dirty="0"/>
              <a:t>The study used open-ended questionnaires, which were sent to the participants, facilitating detailed responses.</a:t>
            </a:r>
          </a:p>
          <a:p>
            <a:r>
              <a:rPr lang="en-US" sz="1400" dirty="0"/>
              <a:t>The collected responses were then subjected to thematic analysis. </a:t>
            </a:r>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Tree>
    <p:extLst>
      <p:ext uri="{BB962C8B-B14F-4D97-AF65-F5344CB8AC3E}">
        <p14:creationId xmlns:p14="http://schemas.microsoft.com/office/powerpoint/2010/main" val="112048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t>9. </a:t>
            </a:r>
            <a:r>
              <a:rPr lang="en-US" u="sng" dirty="0" smtClean="0"/>
              <a:t>Sampling </a:t>
            </a:r>
            <a:r>
              <a:rPr lang="en-US" u="sng" dirty="0"/>
              <a:t>Method </a:t>
            </a:r>
            <a:r>
              <a:rPr lang="en-US" u="sng" dirty="0">
                <a:solidFill>
                  <a:schemeClr val="tx1"/>
                </a:solidFill>
              </a:rPr>
              <a:t>involved to Identify Experts</a:t>
            </a:r>
            <a:endParaRPr lang="en-US" u="sng" dirty="0">
              <a:solidFill>
                <a:schemeClr val="tx1"/>
              </a:solidFill>
            </a:endParaRPr>
          </a:p>
        </p:txBody>
      </p:sp>
      <p:graphicFrame>
        <p:nvGraphicFramePr>
          <p:cNvPr id="4" name="Diagram 3"/>
          <p:cNvGraphicFramePr/>
          <p:nvPr>
            <p:extLst>
              <p:ext uri="{D42A27DB-BD31-4B8C-83A1-F6EECF244321}">
                <p14:modId xmlns:p14="http://schemas.microsoft.com/office/powerpoint/2010/main" val="1050879369"/>
              </p:ext>
            </p:extLst>
          </p:nvPr>
        </p:nvGraphicFramePr>
        <p:xfrm>
          <a:off x="230588" y="1112200"/>
          <a:ext cx="8468139" cy="2823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20000" y="4093098"/>
            <a:ext cx="4082995" cy="253916"/>
          </a:xfrm>
          <a:prstGeom prst="rect">
            <a:avLst/>
          </a:prstGeom>
          <a:noFill/>
        </p:spPr>
        <p:txBody>
          <a:bodyPr wrap="square" rtlCol="0">
            <a:spAutoFit/>
          </a:bodyPr>
          <a:lstStyle/>
          <a:p>
            <a:r>
              <a:rPr lang="en-US" sz="1050" i="1" dirty="0" smtClean="0"/>
              <a:t>The above figure shows </a:t>
            </a:r>
            <a:r>
              <a:rPr lang="en-US" sz="1050" dirty="0" smtClean="0"/>
              <a:t>steps </a:t>
            </a:r>
            <a:r>
              <a:rPr lang="en-US" sz="1050" dirty="0"/>
              <a:t>observed when identifying </a:t>
            </a:r>
            <a:r>
              <a:rPr lang="en-US" sz="1050" dirty="0" smtClean="0"/>
              <a:t>experts. </a:t>
            </a:r>
            <a:endParaRPr lang="en-US" sz="1050" i="1" dirty="0"/>
          </a:p>
        </p:txBody>
      </p:sp>
    </p:spTree>
    <p:extLst>
      <p:ext uri="{BB962C8B-B14F-4D97-AF65-F5344CB8AC3E}">
        <p14:creationId xmlns:p14="http://schemas.microsoft.com/office/powerpoint/2010/main" val="371941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24" y="1403785"/>
            <a:ext cx="4702571" cy="1964400"/>
          </a:xfrm>
        </p:spPr>
        <p:txBody>
          <a:bodyPr/>
          <a:lstStyle/>
          <a:p>
            <a:r>
              <a:rPr lang="en-US" sz="4000" dirty="0" smtClean="0">
                <a:latin typeface="Papyrus" panose="03070502060502030205" pitchFamily="66" charset="0"/>
              </a:rPr>
              <a:t>Chapter Four: Analysis</a:t>
            </a:r>
            <a:endParaRPr lang="en-US" sz="4000" dirty="0">
              <a:latin typeface="Papyrus" panose="03070502060502030205" pitchFamily="66" charset="0"/>
            </a:endParaRPr>
          </a:p>
        </p:txBody>
      </p:sp>
    </p:spTree>
    <p:extLst>
      <p:ext uri="{BB962C8B-B14F-4D97-AF65-F5344CB8AC3E}">
        <p14:creationId xmlns:p14="http://schemas.microsoft.com/office/powerpoint/2010/main" val="252602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93604"/>
            <a:ext cx="7704000" cy="572700"/>
          </a:xfrm>
        </p:spPr>
        <p:txBody>
          <a:bodyPr/>
          <a:lstStyle/>
          <a:p>
            <a:r>
              <a:rPr lang="en-US" u="sng" dirty="0" smtClean="0"/>
              <a:t>10. Key </a:t>
            </a:r>
            <a:r>
              <a:rPr lang="en-US" u="sng" dirty="0" smtClean="0">
                <a:solidFill>
                  <a:schemeClr val="tx1"/>
                </a:solidFill>
              </a:rPr>
              <a:t>Findings</a:t>
            </a:r>
            <a:endParaRPr lang="en-US" u="sng" dirty="0">
              <a:solidFill>
                <a:schemeClr val="tx1"/>
              </a:solidFill>
            </a:endParaRPr>
          </a:p>
        </p:txBody>
      </p:sp>
      <p:sp>
        <p:nvSpPr>
          <p:cNvPr id="3" name="Text Placeholder 2"/>
          <p:cNvSpPr>
            <a:spLocks noGrp="1"/>
          </p:cNvSpPr>
          <p:nvPr>
            <p:ph type="body" idx="1"/>
          </p:nvPr>
        </p:nvSpPr>
        <p:spPr>
          <a:xfrm>
            <a:off x="1468598" y="900679"/>
            <a:ext cx="6687671" cy="1127174"/>
          </a:xfrm>
        </p:spPr>
        <p:txBody>
          <a:bodyPr/>
          <a:lstStyle/>
          <a:p>
            <a:r>
              <a:rPr lang="en-US" sz="1600" dirty="0"/>
              <a:t>The study managed to collect a total of 12 key secondary sources</a:t>
            </a:r>
          </a:p>
          <a:p>
            <a:r>
              <a:rPr lang="en-US" sz="1600" dirty="0"/>
              <a:t>Demographic data from the six experts is recorded in the table below. </a:t>
            </a:r>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8" y="2073604"/>
            <a:ext cx="1248355" cy="1092158"/>
          </a:xfrm>
          <a:prstGeom prst="rect">
            <a:avLst/>
          </a:prstGeom>
        </p:spPr>
      </p:pic>
      <p:cxnSp>
        <p:nvCxnSpPr>
          <p:cNvPr id="22" name="Straight Connector 21"/>
          <p:cNvCxnSpPr/>
          <p:nvPr/>
        </p:nvCxnSpPr>
        <p:spPr>
          <a:xfrm flipV="1">
            <a:off x="92927" y="3205573"/>
            <a:ext cx="1135237" cy="3975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6" name="Table 25"/>
          <p:cNvGraphicFramePr>
            <a:graphicFrameLocks noGrp="1"/>
          </p:cNvGraphicFramePr>
          <p:nvPr>
            <p:extLst>
              <p:ext uri="{D42A27DB-BD31-4B8C-83A1-F6EECF244321}">
                <p14:modId xmlns:p14="http://schemas.microsoft.com/office/powerpoint/2010/main" val="1394020040"/>
              </p:ext>
            </p:extLst>
          </p:nvPr>
        </p:nvGraphicFramePr>
        <p:xfrm>
          <a:off x="1607392" y="2073601"/>
          <a:ext cx="6280086" cy="2081631"/>
        </p:xfrm>
        <a:graphic>
          <a:graphicData uri="http://schemas.openxmlformats.org/drawingml/2006/table">
            <a:tbl>
              <a:tblPr firstRow="1" firstCol="1" bandRow="1">
                <a:tableStyleId>{9D7B26C5-4107-4FEC-AEDC-1716B250A1EF}</a:tableStyleId>
              </a:tblPr>
              <a:tblGrid>
                <a:gridCol w="971147"/>
                <a:gridCol w="3625617"/>
                <a:gridCol w="1683322"/>
              </a:tblGrid>
              <a:tr h="520407">
                <a:tc>
                  <a:txBody>
                    <a:bodyPr/>
                    <a:lstStyle/>
                    <a:p>
                      <a:pPr marL="0" marR="0" indent="0" algn="l">
                        <a:spcBef>
                          <a:spcPts val="0"/>
                        </a:spcBef>
                        <a:spcAft>
                          <a:spcPts val="800"/>
                        </a:spcAft>
                      </a:pPr>
                      <a:r>
                        <a:rPr lang="en-US" sz="1200">
                          <a:effectLst/>
                        </a:rPr>
                        <a:t>Participant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Affiliation/Position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Years of Experience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0204">
                <a:tc>
                  <a:txBody>
                    <a:bodyPr/>
                    <a:lstStyle/>
                    <a:p>
                      <a:pPr marL="0" marR="0" indent="0" algn="r">
                        <a:spcBef>
                          <a:spcPts val="0"/>
                        </a:spcBef>
                        <a:spcAft>
                          <a:spcPts val="800"/>
                        </a:spcAft>
                      </a:pPr>
                      <a:r>
                        <a:rPr lang="en-US" sz="1200">
                          <a:effectLst/>
                        </a:rPr>
                        <a:t> 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Chemical Engineering Company (Engineer)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6 years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0204">
                <a:tc>
                  <a:txBody>
                    <a:bodyPr/>
                    <a:lstStyle/>
                    <a:p>
                      <a:pPr marL="0" marR="0" indent="0" algn="r">
                        <a:spcBef>
                          <a:spcPts val="0"/>
                        </a:spcBef>
                        <a:spcAft>
                          <a:spcPts val="800"/>
                        </a:spcAft>
                      </a:pPr>
                      <a:r>
                        <a:rPr lang="en-US" sz="12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Cybersecurity Consultancy (Consultant)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7 years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0204">
                <a:tc>
                  <a:txBody>
                    <a:bodyPr/>
                    <a:lstStyle/>
                    <a:p>
                      <a:pPr marL="0" marR="0" indent="0" algn="r">
                        <a:spcBef>
                          <a:spcPts val="0"/>
                        </a:spcBef>
                        <a:spcAft>
                          <a:spcPts val="800"/>
                        </a:spcAft>
                      </a:pPr>
                      <a:r>
                        <a:rPr lang="en-US" sz="1200">
                          <a:effectLst/>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Infrastructure group (cybersecurity Officer)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8 years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0204">
                <a:tc>
                  <a:txBody>
                    <a:bodyPr/>
                    <a:lstStyle/>
                    <a:p>
                      <a:pPr marL="0" marR="0" indent="0" algn="r">
                        <a:spcBef>
                          <a:spcPts val="0"/>
                        </a:spcBef>
                        <a:spcAft>
                          <a:spcPts val="800"/>
                        </a:spcAft>
                      </a:pPr>
                      <a:r>
                        <a:rPr lang="en-US" sz="1200">
                          <a:effectLst/>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Constructing (Project Manager)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3 years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0204">
                <a:tc>
                  <a:txBody>
                    <a:bodyPr/>
                    <a:lstStyle/>
                    <a:p>
                      <a:pPr marL="0" marR="0" indent="0" algn="r">
                        <a:spcBef>
                          <a:spcPts val="0"/>
                        </a:spcBef>
                        <a:spcAft>
                          <a:spcPts val="800"/>
                        </a:spcAft>
                      </a:pPr>
                      <a:r>
                        <a:rPr lang="en-US" sz="1200">
                          <a:effectLst/>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Tech Solutions (Cybersecurity Officer)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9 years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0204">
                <a:tc>
                  <a:txBody>
                    <a:bodyPr/>
                    <a:lstStyle/>
                    <a:p>
                      <a:pPr marL="0" marR="0" indent="0" algn="r">
                        <a:spcBef>
                          <a:spcPts val="0"/>
                        </a:spcBef>
                        <a:spcAft>
                          <a:spcPts val="800"/>
                        </a:spcAft>
                      </a:pPr>
                      <a:r>
                        <a:rPr lang="en-US" sz="1200">
                          <a:effectLst/>
                        </a:rPr>
                        <a:t>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a:effectLst/>
                        </a:rPr>
                        <a:t>Engineering Services (Electrical Engineer)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spcBef>
                          <a:spcPts val="0"/>
                        </a:spcBef>
                        <a:spcAft>
                          <a:spcPts val="800"/>
                        </a:spcAft>
                      </a:pPr>
                      <a:r>
                        <a:rPr lang="en-US" sz="1200" dirty="0">
                          <a:effectLst/>
                        </a:rPr>
                        <a:t>5 years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9696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734" y="439472"/>
            <a:ext cx="7704000" cy="572700"/>
          </a:xfrm>
        </p:spPr>
        <p:txBody>
          <a:bodyPr/>
          <a:lstStyle/>
          <a:p>
            <a:r>
              <a:rPr lang="en-US" u="sng" dirty="0" smtClean="0"/>
              <a:t>11. Relevance </a:t>
            </a:r>
            <a:r>
              <a:rPr lang="en-US" u="sng" dirty="0"/>
              <a:t>of Cyber-security </a:t>
            </a:r>
            <a:r>
              <a:rPr lang="en-US" u="sng" dirty="0">
                <a:solidFill>
                  <a:schemeClr val="tx1"/>
                </a:solidFill>
              </a:rPr>
              <a:t>in Engineering Projects</a:t>
            </a:r>
            <a:r>
              <a:rPr lang="en-US" u="sng" dirty="0">
                <a:solidFill>
                  <a:schemeClr val="bg1">
                    <a:lumMod val="10000"/>
                  </a:schemeClr>
                </a:solidFill>
              </a:rPr>
              <a:t/>
            </a:r>
            <a:br>
              <a:rPr lang="en-US" u="sng" dirty="0">
                <a:solidFill>
                  <a:schemeClr val="bg1">
                    <a:lumMod val="10000"/>
                  </a:schemeClr>
                </a:solidFill>
              </a:rPr>
            </a:br>
            <a:endParaRPr lang="en-US" u="sng" dirty="0">
              <a:solidFill>
                <a:schemeClr val="bg1">
                  <a:lumMod val="10000"/>
                </a:schemeClr>
              </a:solidFill>
            </a:endParaRPr>
          </a:p>
        </p:txBody>
      </p:sp>
      <p:sp>
        <p:nvSpPr>
          <p:cNvPr id="3" name="Text Placeholder 2"/>
          <p:cNvSpPr>
            <a:spLocks noGrp="1"/>
          </p:cNvSpPr>
          <p:nvPr>
            <p:ph type="body" idx="1"/>
          </p:nvPr>
        </p:nvSpPr>
        <p:spPr>
          <a:xfrm>
            <a:off x="1486054" y="1318726"/>
            <a:ext cx="6688940" cy="2800211"/>
          </a:xfrm>
        </p:spPr>
        <p:txBody>
          <a:bodyPr/>
          <a:lstStyle/>
          <a:p>
            <a:r>
              <a:rPr lang="en-US" sz="1600" dirty="0"/>
              <a:t>The study findings revealed that cybersecurity has various relevance’s to engineering projects. </a:t>
            </a:r>
          </a:p>
          <a:p>
            <a:pPr marL="552450" indent="-400050">
              <a:buFont typeface="+mj-lt"/>
              <a:buAutoNum type="romanLcPeriod"/>
            </a:pPr>
            <a:r>
              <a:rPr lang="en-US" sz="1600" dirty="0"/>
              <a:t>Cybersecurity helps address unauthorized access to engineering project systems, potentially disrupting project operations and compromising intellectual property and sensitive information (Horowitz et al</a:t>
            </a:r>
            <a:r>
              <a:rPr lang="en-US" sz="1600" dirty="0" smtClean="0"/>
              <a:t>.).</a:t>
            </a:r>
            <a:endParaRPr lang="en-US" sz="1600" dirty="0"/>
          </a:p>
          <a:p>
            <a:pPr marL="552450" indent="-400050">
              <a:buFont typeface="+mj-lt"/>
              <a:buAutoNum type="romanLcPeriod"/>
            </a:pPr>
            <a:r>
              <a:rPr lang="en-US" sz="1600" dirty="0"/>
              <a:t>Cybersecurity helps increase safety on engineering projects by safeguarding critical infrastructure. </a:t>
            </a:r>
          </a:p>
          <a:p>
            <a:pPr marL="552450" indent="-400050">
              <a:buFont typeface="+mj-lt"/>
              <a:buAutoNum type="romanLcPeriod"/>
            </a:pPr>
            <a:r>
              <a:rPr lang="en-US" sz="1600" dirty="0"/>
              <a:t>Preserving the integrity of the engineering data. This relates to protecting important data, surrounded by the different CIA pillars (C-confidentiality, I – integrity, and A – availability).</a:t>
            </a:r>
          </a:p>
          <a:p>
            <a:pPr marL="552450" indent="-400050">
              <a:buFont typeface="+mj-lt"/>
              <a:buAutoNum type="romanLcPeriod"/>
            </a:pPr>
            <a:r>
              <a:rPr lang="en-US" sz="1600" dirty="0"/>
              <a:t> Cybersecurity ensures operational continuity and prevents financial losses.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9" y="1552634"/>
            <a:ext cx="1140390" cy="2151679"/>
          </a:xfrm>
          <a:prstGeom prst="rect">
            <a:avLst/>
          </a:prstGeom>
        </p:spPr>
      </p:pic>
      <p:grpSp>
        <p:nvGrpSpPr>
          <p:cNvPr id="6" name="Google Shape;153;p16"/>
          <p:cNvGrpSpPr/>
          <p:nvPr/>
        </p:nvGrpSpPr>
        <p:grpSpPr>
          <a:xfrm>
            <a:off x="164046" y="536291"/>
            <a:ext cx="374394" cy="962866"/>
            <a:chOff x="-720900" y="1958300"/>
            <a:chExt cx="462900" cy="1190488"/>
          </a:xfrm>
        </p:grpSpPr>
        <p:sp>
          <p:nvSpPr>
            <p:cNvPr id="7"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20"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21"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Tree>
    <p:extLst>
      <p:ext uri="{BB962C8B-B14F-4D97-AF65-F5344CB8AC3E}">
        <p14:creationId xmlns:p14="http://schemas.microsoft.com/office/powerpoint/2010/main" val="94568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734" y="439472"/>
            <a:ext cx="7704000" cy="572700"/>
          </a:xfrm>
        </p:spPr>
        <p:txBody>
          <a:bodyPr/>
          <a:lstStyle/>
          <a:p>
            <a:r>
              <a:rPr lang="en-US" u="sng" dirty="0" smtClean="0"/>
              <a:t>12. Specific </a:t>
            </a:r>
            <a:r>
              <a:rPr lang="en-US" u="sng" dirty="0"/>
              <a:t>Area </a:t>
            </a:r>
            <a:r>
              <a:rPr lang="en-US" u="sng" dirty="0">
                <a:solidFill>
                  <a:schemeClr val="tx1"/>
                </a:solidFill>
              </a:rPr>
              <a:t>of Importance</a:t>
            </a:r>
            <a:endParaRPr lang="en-US" u="sng" dirty="0">
              <a:solidFill>
                <a:schemeClr val="tx1"/>
              </a:solidFill>
            </a:endParaRPr>
          </a:p>
        </p:txBody>
      </p:sp>
      <p:sp>
        <p:nvSpPr>
          <p:cNvPr id="3" name="Text Placeholder 2"/>
          <p:cNvSpPr>
            <a:spLocks noGrp="1"/>
          </p:cNvSpPr>
          <p:nvPr>
            <p:ph type="body" idx="1"/>
          </p:nvPr>
        </p:nvSpPr>
        <p:spPr>
          <a:xfrm>
            <a:off x="485059" y="918784"/>
            <a:ext cx="8435006" cy="3206374"/>
          </a:xfrm>
        </p:spPr>
        <p:txBody>
          <a:bodyPr/>
          <a:lstStyle/>
          <a:p>
            <a:r>
              <a:rPr lang="en-US" sz="1600" dirty="0"/>
              <a:t>The findings revealed specific areas of importances in which cyber-security plays an important role. These include</a:t>
            </a:r>
          </a:p>
          <a:p>
            <a:r>
              <a:rPr lang="en-US" sz="1600" b="1" i="1" dirty="0"/>
              <a:t>Process control systems </a:t>
            </a:r>
            <a:r>
              <a:rPr lang="en-US" sz="1600" dirty="0"/>
              <a:t>– Cyber security helps safeguard the process control systems, tasked with maintaining various parameters such as chemical concentrations, flow rates, pressure, and temperatures</a:t>
            </a:r>
            <a:r>
              <a:rPr lang="en-US" sz="1600" dirty="0" smtClean="0"/>
              <a:t>.</a:t>
            </a:r>
            <a:endParaRPr lang="en-US" sz="1600" dirty="0"/>
          </a:p>
          <a:p>
            <a:r>
              <a:rPr lang="en-US" sz="1600" b="1" i="1" dirty="0"/>
              <a:t>Protection of the proprietary formulas </a:t>
            </a:r>
            <a:r>
              <a:rPr lang="en-US" sz="1600" dirty="0"/>
              <a:t>-  Cybersecurity helps protect intellectual properties, which is important in any company is help to form the basis of an innovative edge and competitive advantage</a:t>
            </a:r>
            <a:r>
              <a:rPr lang="en-US" sz="1600" dirty="0" smtClean="0"/>
              <a:t>.</a:t>
            </a:r>
            <a:endParaRPr lang="en-US" sz="1600" dirty="0"/>
          </a:p>
          <a:p>
            <a:r>
              <a:rPr lang="en-US" sz="1600" b="1" i="1" dirty="0"/>
              <a:t>Regulatory compliance </a:t>
            </a:r>
            <a:r>
              <a:rPr lang="en-US" sz="1600" dirty="0"/>
              <a:t>– Cybersecurity is both a regulatory and ethical framework at international and national levels. </a:t>
            </a:r>
          </a:p>
          <a:p>
            <a:r>
              <a:rPr lang="en-US" sz="1600" b="1" i="1" dirty="0"/>
              <a:t>Protection of Supply Chain System </a:t>
            </a:r>
            <a:r>
              <a:rPr lang="en-US" sz="1600" dirty="0"/>
              <a:t>– Cybersecurity helps protect the supply chain system, which involves a link between the supply chain, vendors, clients, and partners.</a:t>
            </a:r>
          </a:p>
        </p:txBody>
      </p:sp>
      <p:grpSp>
        <p:nvGrpSpPr>
          <p:cNvPr id="6" name="Google Shape;153;p16"/>
          <p:cNvGrpSpPr/>
          <p:nvPr/>
        </p:nvGrpSpPr>
        <p:grpSpPr>
          <a:xfrm>
            <a:off x="164046" y="536291"/>
            <a:ext cx="374394" cy="962866"/>
            <a:chOff x="-720900" y="1958300"/>
            <a:chExt cx="462900" cy="1190488"/>
          </a:xfrm>
        </p:grpSpPr>
        <p:sp>
          <p:nvSpPr>
            <p:cNvPr id="7"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20"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21"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Tree>
    <p:extLst>
      <p:ext uri="{BB962C8B-B14F-4D97-AF65-F5344CB8AC3E}">
        <p14:creationId xmlns:p14="http://schemas.microsoft.com/office/powerpoint/2010/main" val="3179526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734" y="439472"/>
            <a:ext cx="7704000" cy="572700"/>
          </a:xfrm>
        </p:spPr>
        <p:txBody>
          <a:bodyPr/>
          <a:lstStyle/>
          <a:p>
            <a:r>
              <a:rPr lang="en-US" u="sng" dirty="0" smtClean="0"/>
              <a:t>13. Challenges </a:t>
            </a:r>
            <a:r>
              <a:rPr lang="en-US" u="sng" dirty="0"/>
              <a:t>Experienced </a:t>
            </a:r>
            <a:r>
              <a:rPr lang="en-US" u="sng" dirty="0">
                <a:solidFill>
                  <a:schemeClr val="tx1"/>
                </a:solidFill>
              </a:rPr>
              <a:t>in Cybersecurity in Engineering Projects</a:t>
            </a:r>
            <a:endParaRPr lang="en-US" u="sng" dirty="0">
              <a:solidFill>
                <a:schemeClr val="tx1"/>
              </a:solidFill>
            </a:endParaRPr>
          </a:p>
        </p:txBody>
      </p:sp>
      <p:sp>
        <p:nvSpPr>
          <p:cNvPr id="3" name="Text Placeholder 2"/>
          <p:cNvSpPr>
            <a:spLocks noGrp="1"/>
          </p:cNvSpPr>
          <p:nvPr>
            <p:ph type="body" idx="1"/>
          </p:nvPr>
        </p:nvSpPr>
        <p:spPr>
          <a:xfrm>
            <a:off x="538440" y="1311757"/>
            <a:ext cx="6799039" cy="2603710"/>
          </a:xfrm>
        </p:spPr>
        <p:txBody>
          <a:bodyPr/>
          <a:lstStyle/>
          <a:p>
            <a:r>
              <a:rPr lang="en-US" sz="1600" dirty="0"/>
              <a:t>Different challenges identified from the study findings include;</a:t>
            </a:r>
          </a:p>
          <a:p>
            <a:pPr marL="552450" indent="-400050">
              <a:buFont typeface="+mj-lt"/>
              <a:buAutoNum type="romanLcPeriod"/>
            </a:pPr>
            <a:r>
              <a:rPr lang="en-US" sz="1600" dirty="0"/>
              <a:t>C</a:t>
            </a:r>
            <a:r>
              <a:rPr lang="en-US" sz="1600" dirty="0" smtClean="0"/>
              <a:t>omplex </a:t>
            </a:r>
            <a:r>
              <a:rPr lang="en-US" sz="1600" dirty="0"/>
              <a:t>in the engineering systems, making it harder to secure them.</a:t>
            </a:r>
          </a:p>
          <a:p>
            <a:pPr marL="552450" indent="-400050">
              <a:buFont typeface="+mj-lt"/>
              <a:buAutoNum type="romanLcPeriod"/>
            </a:pPr>
            <a:r>
              <a:rPr lang="en-US" sz="1600" dirty="0"/>
              <a:t>Resource limitations linked to budget constraints and a lack of the right tools to protect against cyber-attacks. </a:t>
            </a:r>
          </a:p>
          <a:p>
            <a:pPr marL="552450" indent="-400050">
              <a:buFont typeface="+mj-lt"/>
              <a:buAutoNum type="romanLcPeriod"/>
            </a:pPr>
            <a:r>
              <a:rPr lang="en-US" sz="1600" dirty="0"/>
              <a:t>Skill and awareness gaps, resulting in poor understanding of cyber-security. </a:t>
            </a:r>
          </a:p>
          <a:p>
            <a:pPr marL="552450" indent="-400050">
              <a:buFont typeface="+mj-lt"/>
              <a:buAutoNum type="romanLcPeriod"/>
            </a:pPr>
            <a:r>
              <a:rPr lang="en-US" sz="1600" dirty="0"/>
              <a:t>Integrating outdated systems makes it easier for hackers to hack these systems.</a:t>
            </a:r>
          </a:p>
          <a:p>
            <a:r>
              <a:rPr lang="en-US" sz="1600" dirty="0"/>
              <a:t>Based on the conducted study, the experts highlighted various challenges, presenting that these challenges facilitates cyber-attacks not only in engineering projects, but in other industry sectors. </a:t>
            </a:r>
          </a:p>
        </p:txBody>
      </p:sp>
      <p:grpSp>
        <p:nvGrpSpPr>
          <p:cNvPr id="6" name="Google Shape;153;p16"/>
          <p:cNvGrpSpPr/>
          <p:nvPr/>
        </p:nvGrpSpPr>
        <p:grpSpPr>
          <a:xfrm>
            <a:off x="164046" y="536291"/>
            <a:ext cx="374394" cy="962866"/>
            <a:chOff x="-720900" y="1958300"/>
            <a:chExt cx="462900" cy="1190488"/>
          </a:xfrm>
        </p:grpSpPr>
        <p:sp>
          <p:nvSpPr>
            <p:cNvPr id="7"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20"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21"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Tree>
    <p:extLst>
      <p:ext uri="{BB962C8B-B14F-4D97-AF65-F5344CB8AC3E}">
        <p14:creationId xmlns:p14="http://schemas.microsoft.com/office/powerpoint/2010/main" val="215046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583" y="1149344"/>
            <a:ext cx="5383033" cy="2540062"/>
          </a:xfrm>
        </p:spPr>
        <p:txBody>
          <a:bodyPr/>
          <a:lstStyle/>
          <a:p>
            <a:r>
              <a:rPr lang="en-US" sz="4000" dirty="0" smtClean="0">
                <a:latin typeface="Papyrus" panose="03070502060502030205" pitchFamily="66" charset="0"/>
              </a:rPr>
              <a:t>Chapter Five: Conclusion and Recommendation</a:t>
            </a:r>
            <a:endParaRPr lang="en-US" sz="4000" dirty="0">
              <a:latin typeface="Papyrus" panose="03070502060502030205" pitchFamily="66" charset="0"/>
            </a:endParaRPr>
          </a:p>
        </p:txBody>
      </p:sp>
    </p:spTree>
    <p:extLst>
      <p:ext uri="{BB962C8B-B14F-4D97-AF65-F5344CB8AC3E}">
        <p14:creationId xmlns:p14="http://schemas.microsoft.com/office/powerpoint/2010/main" val="132443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24" y="1403785"/>
            <a:ext cx="4702571" cy="1964400"/>
          </a:xfrm>
        </p:spPr>
        <p:txBody>
          <a:bodyPr/>
          <a:lstStyle/>
          <a:p>
            <a:r>
              <a:rPr lang="en-US" sz="4000" dirty="0" smtClean="0">
                <a:latin typeface="Papyrus" panose="03070502060502030205" pitchFamily="66" charset="0"/>
              </a:rPr>
              <a:t>Chapter One: Introduction </a:t>
            </a:r>
            <a:endParaRPr lang="en-US" sz="4000" dirty="0">
              <a:latin typeface="Papyrus" panose="03070502060502030205" pitchFamily="66" charset="0"/>
            </a:endParaRPr>
          </a:p>
        </p:txBody>
      </p:sp>
    </p:spTree>
    <p:extLst>
      <p:ext uri="{BB962C8B-B14F-4D97-AF65-F5344CB8AC3E}">
        <p14:creationId xmlns:p14="http://schemas.microsoft.com/office/powerpoint/2010/main" val="293157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14. Conclusion</a:t>
            </a:r>
            <a:endParaRPr lang="en-US" u="sng" dirty="0">
              <a:solidFill>
                <a:schemeClr val="bg1">
                  <a:lumMod val="10000"/>
                </a:schemeClr>
              </a:solidFill>
            </a:endParaRPr>
          </a:p>
        </p:txBody>
      </p:sp>
      <p:sp>
        <p:nvSpPr>
          <p:cNvPr id="3" name="Text Placeholder 2"/>
          <p:cNvSpPr>
            <a:spLocks noGrp="1"/>
          </p:cNvSpPr>
          <p:nvPr>
            <p:ph type="body" idx="1"/>
          </p:nvPr>
        </p:nvSpPr>
        <p:spPr>
          <a:xfrm>
            <a:off x="1823972" y="1111581"/>
            <a:ext cx="6781588" cy="3269438"/>
          </a:xfrm>
        </p:spPr>
        <p:txBody>
          <a:bodyPr/>
          <a:lstStyle/>
          <a:p>
            <a:r>
              <a:rPr lang="en-US" sz="1600" dirty="0"/>
              <a:t>The analysis of expert responses and secondary data helped underscore the relevance of cybersecurity on engineering projects. </a:t>
            </a:r>
          </a:p>
          <a:p>
            <a:pPr marL="552450" indent="-400050">
              <a:buFont typeface="+mj-lt"/>
              <a:buAutoNum type="romanLcPeriod"/>
            </a:pPr>
            <a:r>
              <a:rPr lang="en-US" sz="1600" dirty="0"/>
              <a:t>Cyber-attacks pose various threats, including;</a:t>
            </a:r>
          </a:p>
          <a:p>
            <a:pPr marL="552450" indent="-400050">
              <a:buFont typeface="+mj-lt"/>
              <a:buAutoNum type="romanLcPeriod"/>
            </a:pPr>
            <a:r>
              <a:rPr lang="en-US" sz="1600" dirty="0"/>
              <a:t>Unauthorized access to engineering projects.</a:t>
            </a:r>
          </a:p>
          <a:p>
            <a:pPr marL="552450" indent="-400050">
              <a:buFont typeface="+mj-lt"/>
              <a:buAutoNum type="romanLcPeriod"/>
            </a:pPr>
            <a:r>
              <a:rPr lang="en-US" sz="1600" dirty="0"/>
              <a:t>Poor regulator compliances result in fines or legal consequences.</a:t>
            </a:r>
          </a:p>
          <a:p>
            <a:pPr marL="552450" indent="-400050">
              <a:buFont typeface="+mj-lt"/>
              <a:buAutoNum type="romanLcPeriod"/>
            </a:pPr>
            <a:r>
              <a:rPr lang="en-US" sz="1600" dirty="0"/>
              <a:t>Supply chain risks, ransomware and malware disrupting operations.</a:t>
            </a:r>
          </a:p>
          <a:p>
            <a:pPr marL="552450" indent="-400050">
              <a:buFont typeface="+mj-lt"/>
              <a:buAutoNum type="romanLcPeriod"/>
            </a:pPr>
            <a:r>
              <a:rPr lang="en-US" sz="1600" dirty="0"/>
              <a:t>Data breaches result in a damaged reputation.</a:t>
            </a:r>
          </a:p>
          <a:p>
            <a:pPr marL="552450" indent="-400050">
              <a:buFont typeface="+mj-lt"/>
              <a:buAutoNum type="romanLcPeriod"/>
            </a:pPr>
            <a:r>
              <a:rPr lang="en-US" sz="1600" dirty="0"/>
              <a:t>Intellectual property loss.</a:t>
            </a:r>
          </a:p>
          <a:p>
            <a:pPr marL="552450" indent="-400050">
              <a:buFont typeface="+mj-lt"/>
              <a:buAutoNum type="romanLcPeriod"/>
            </a:pPr>
            <a:r>
              <a:rPr lang="en-US" sz="1600" dirty="0"/>
              <a:t>Financial losses.</a:t>
            </a:r>
          </a:p>
          <a:p>
            <a:r>
              <a:rPr lang="en-US" sz="1600" dirty="0"/>
              <a:t>Cyber-security helps address the various risks, ensuring data integrity, continuity of the operations, and legal compliance.</a:t>
            </a:r>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pic>
        <p:nvPicPr>
          <p:cNvPr id="20" name="Picture 19"/>
          <p:cNvPicPr>
            <a:picLocks noChangeAspect="1"/>
          </p:cNvPicPr>
          <p:nvPr/>
        </p:nvPicPr>
        <p:blipFill>
          <a:blip r:embed="rId3"/>
          <a:stretch>
            <a:fillRect/>
          </a:stretch>
        </p:blipFill>
        <p:spPr>
          <a:xfrm>
            <a:off x="-599898" y="1394471"/>
            <a:ext cx="3293335" cy="2199150"/>
          </a:xfrm>
          <a:prstGeom prst="rect">
            <a:avLst/>
          </a:prstGeom>
        </p:spPr>
      </p:pic>
    </p:spTree>
    <p:extLst>
      <p:ext uri="{BB962C8B-B14F-4D97-AF65-F5344CB8AC3E}">
        <p14:creationId xmlns:p14="http://schemas.microsoft.com/office/powerpoint/2010/main" val="377884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3" y="418329"/>
            <a:ext cx="7704000" cy="572700"/>
          </a:xfrm>
        </p:spPr>
        <p:txBody>
          <a:bodyPr/>
          <a:lstStyle/>
          <a:p>
            <a:r>
              <a:rPr lang="en-US" u="sng" dirty="0" smtClean="0"/>
              <a:t>15. Recommendations </a:t>
            </a:r>
            <a:r>
              <a:rPr lang="en-US" u="sng" dirty="0">
                <a:solidFill>
                  <a:schemeClr val="tx1"/>
                </a:solidFill>
              </a:rPr>
              <a:t>and Future Studies </a:t>
            </a:r>
          </a:p>
        </p:txBody>
      </p:sp>
      <p:sp>
        <p:nvSpPr>
          <p:cNvPr id="3" name="Text Placeholder 2"/>
          <p:cNvSpPr>
            <a:spLocks noGrp="1"/>
          </p:cNvSpPr>
          <p:nvPr>
            <p:ph type="body" idx="1"/>
          </p:nvPr>
        </p:nvSpPr>
        <p:spPr>
          <a:xfrm>
            <a:off x="645565" y="904342"/>
            <a:ext cx="7325024" cy="3294433"/>
          </a:xfrm>
        </p:spPr>
        <p:txBody>
          <a:bodyPr/>
          <a:lstStyle/>
          <a:p>
            <a:r>
              <a:rPr lang="en-US" sz="1600" dirty="0"/>
              <a:t>The study conducted helped develop various </a:t>
            </a:r>
            <a:r>
              <a:rPr lang="en-US" sz="1600" dirty="0" smtClean="0"/>
              <a:t>recommendation;</a:t>
            </a:r>
            <a:endParaRPr lang="en-US" sz="1600" dirty="0"/>
          </a:p>
          <a:p>
            <a:pPr marL="552450" indent="-400050">
              <a:buFont typeface="+mj-lt"/>
              <a:buAutoNum type="romanLcPeriod"/>
            </a:pPr>
            <a:r>
              <a:rPr lang="en-US" sz="1600" dirty="0"/>
              <a:t>Introducing comprehensive education on cybersecurity to raise awareness of the best practices and equip project personnel with the right skills. </a:t>
            </a:r>
          </a:p>
          <a:p>
            <a:pPr marL="552450" indent="-400050">
              <a:buFont typeface="+mj-lt"/>
              <a:buAutoNum type="romanLcPeriod"/>
            </a:pPr>
            <a:r>
              <a:rPr lang="en-US" sz="1600" dirty="0"/>
              <a:t>Continuous monitoring of the integrated systems to ensure real-time surveillance of the systems, ensuring the safety of the projects</a:t>
            </a:r>
          </a:p>
          <a:p>
            <a:pPr marL="552450" indent="-400050">
              <a:buFont typeface="+mj-lt"/>
              <a:buAutoNum type="romanLcPeriod"/>
            </a:pPr>
            <a:r>
              <a:rPr lang="en-US" sz="1600" dirty="0"/>
              <a:t>Resource allocation to ensure adequate resources, ensuring that all the required expertise, technologies, and tools are available to develop a strong cybersecurity posture.</a:t>
            </a:r>
          </a:p>
          <a:p>
            <a:pPr marL="552450" indent="-400050">
              <a:buFont typeface="+mj-lt"/>
              <a:buAutoNum type="romanLcPeriod"/>
            </a:pPr>
            <a:r>
              <a:rPr lang="en-US" sz="1600" dirty="0"/>
              <a:t>A potential area that could be further explored in a future study is conducting research on different ways chemical engineering projects can be protected from cyber-security attacks. </a:t>
            </a:r>
          </a:p>
          <a:p>
            <a:pPr marL="552450" indent="-400050">
              <a:buFont typeface="+mj-lt"/>
              <a:buAutoNum type="romanLcPeriod"/>
            </a:pPr>
            <a:r>
              <a:rPr lang="en-US" sz="1600" dirty="0"/>
              <a:t>Exploring this field will allow to build upon the findings identified in this study, contributing to better ways to prevent various risks linked with cybersecurity.</a:t>
            </a:r>
          </a:p>
          <a:p>
            <a:pPr marL="552450" indent="-400050">
              <a:buFont typeface="+mj-lt"/>
              <a:buAutoNum type="romanLcPeriod"/>
            </a:pPr>
            <a:endParaRPr lang="en-US" sz="1600" dirty="0"/>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Tree>
    <p:extLst>
      <p:ext uri="{BB962C8B-B14F-4D97-AF65-F5344CB8AC3E}">
        <p14:creationId xmlns:p14="http://schemas.microsoft.com/office/powerpoint/2010/main" val="1039282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049" y="205545"/>
            <a:ext cx="7704000" cy="572700"/>
          </a:xfrm>
        </p:spPr>
        <p:txBody>
          <a:bodyPr/>
          <a:lstStyle/>
          <a:p>
            <a:r>
              <a:rPr lang="en-US" u="sng" dirty="0" smtClean="0"/>
              <a:t>References </a:t>
            </a:r>
            <a:endParaRPr lang="en-US" u="sng" dirty="0"/>
          </a:p>
        </p:txBody>
      </p:sp>
      <p:sp>
        <p:nvSpPr>
          <p:cNvPr id="3" name="Text Placeholder 2"/>
          <p:cNvSpPr>
            <a:spLocks noGrp="1"/>
          </p:cNvSpPr>
          <p:nvPr>
            <p:ph type="body" idx="1"/>
          </p:nvPr>
        </p:nvSpPr>
        <p:spPr>
          <a:xfrm>
            <a:off x="341906" y="683812"/>
            <a:ext cx="8571506" cy="2741132"/>
          </a:xfrm>
        </p:spPr>
        <p:txBody>
          <a:bodyPr/>
          <a:lstStyle/>
          <a:p>
            <a:r>
              <a:rPr lang="en-US" dirty="0"/>
              <a:t> </a:t>
            </a:r>
            <a:r>
              <a:rPr lang="en-US" dirty="0" smtClean="0"/>
              <a:t>Al </a:t>
            </a:r>
            <a:r>
              <a:rPr lang="en-US" dirty="0"/>
              <a:t>Ghazo, </a:t>
            </a:r>
            <a:r>
              <a:rPr lang="en-US" dirty="0" err="1"/>
              <a:t>Alaa</a:t>
            </a:r>
            <a:r>
              <a:rPr lang="en-US" dirty="0"/>
              <a:t> T., and </a:t>
            </a:r>
            <a:r>
              <a:rPr lang="en-US" dirty="0" err="1"/>
              <a:t>Ratnesh</a:t>
            </a:r>
            <a:r>
              <a:rPr lang="en-US" dirty="0"/>
              <a:t> Kumar. "Critical Attacks Set Identification in Attack Graphs for Computer and SCADA/ICS Networks." </a:t>
            </a:r>
            <a:r>
              <a:rPr lang="en-US" i="1" dirty="0"/>
              <a:t>IEEE Transactions on Systems, Man, and Cybernetics: Systems</a:t>
            </a:r>
            <a:r>
              <a:rPr lang="en-US" dirty="0"/>
              <a:t> (2023).</a:t>
            </a:r>
          </a:p>
          <a:p>
            <a:pPr lvl="0"/>
            <a:r>
              <a:rPr lang="en-US" dirty="0"/>
              <a:t>Ameli, </a:t>
            </a:r>
            <a:r>
              <a:rPr lang="en-US" dirty="0" err="1"/>
              <a:t>Saeid</a:t>
            </a:r>
            <a:r>
              <a:rPr lang="en-US" dirty="0"/>
              <a:t> Reza, Hassan Hosseini, and </a:t>
            </a:r>
            <a:r>
              <a:rPr lang="en-US" dirty="0" err="1"/>
              <a:t>Farnaz</a:t>
            </a:r>
            <a:r>
              <a:rPr lang="en-US" dirty="0"/>
              <a:t> </a:t>
            </a:r>
            <a:r>
              <a:rPr lang="en-US" dirty="0" err="1"/>
              <a:t>Noori</a:t>
            </a:r>
            <a:r>
              <a:rPr lang="en-US" dirty="0"/>
              <a:t>. "Militarization of Cyberspace, Changing Aspects of War in the 21st Century: The Case of Stuxnet Against Iran." </a:t>
            </a:r>
            <a:r>
              <a:rPr lang="en-US" i="1" dirty="0"/>
              <a:t>Iranian Review of Foreign Affairs</a:t>
            </a:r>
            <a:r>
              <a:rPr lang="en-US" dirty="0"/>
              <a:t> 10.29 (2019): 99-136.</a:t>
            </a:r>
          </a:p>
          <a:p>
            <a:pPr lvl="0"/>
            <a:r>
              <a:rPr lang="en-US" dirty="0" err="1"/>
              <a:t>Eling</a:t>
            </a:r>
            <a:r>
              <a:rPr lang="en-US" dirty="0"/>
              <a:t>, Martin, Michael McShane, and Trung Nguyen. "Cyber risk management: History and future research directions." </a:t>
            </a:r>
            <a:r>
              <a:rPr lang="en-US" i="1" dirty="0"/>
              <a:t>Risk Management and Insurance Review</a:t>
            </a:r>
            <a:r>
              <a:rPr lang="en-US" dirty="0"/>
              <a:t> 24.1 (2021): 93-12</a:t>
            </a:r>
          </a:p>
          <a:p>
            <a:pPr lvl="0"/>
            <a:r>
              <a:rPr lang="en-US" dirty="0"/>
              <a:t>Kandasamy, </a:t>
            </a:r>
            <a:r>
              <a:rPr lang="en-US" dirty="0" err="1"/>
              <a:t>Kamalanathan</a:t>
            </a:r>
            <a:r>
              <a:rPr lang="en-US" dirty="0"/>
              <a:t>, et al. "IoT cyber risk: A holistic analysis of cyber risk assessment frameworks, risk vectors, and risk ranking process." </a:t>
            </a:r>
            <a:r>
              <a:rPr lang="en-US" i="1" dirty="0"/>
              <a:t>EURASIP Journal on Information Security</a:t>
            </a:r>
            <a:r>
              <a:rPr lang="en-US" dirty="0"/>
              <a:t> 2020.1 (2020): 1-18.</a:t>
            </a:r>
          </a:p>
          <a:p>
            <a:pPr lvl="0"/>
            <a:r>
              <a:rPr lang="en-US" dirty="0"/>
              <a:t>KOVÁCS, LAFEE ALSHAMAILEH–TIBOR. "Cyberattack on the Smart Power Grid." </a:t>
            </a:r>
            <a:r>
              <a:rPr lang="en-US" i="1" dirty="0"/>
              <a:t>Military National Security Service</a:t>
            </a:r>
            <a:r>
              <a:rPr lang="en-US" dirty="0"/>
              <a:t>: 224</a:t>
            </a:r>
          </a:p>
          <a:p>
            <a:pPr lvl="0"/>
            <a:r>
              <a:rPr lang="en-US" dirty="0"/>
              <a:t>Li, </a:t>
            </a:r>
            <a:r>
              <a:rPr lang="en-US" dirty="0" err="1"/>
              <a:t>Yuchong</a:t>
            </a:r>
            <a:r>
              <a:rPr lang="en-US" dirty="0"/>
              <a:t>, and </a:t>
            </a:r>
            <a:r>
              <a:rPr lang="en-US" dirty="0" err="1"/>
              <a:t>Qinghui</a:t>
            </a:r>
            <a:r>
              <a:rPr lang="en-US" dirty="0"/>
              <a:t> Liu. "A comprehensive review study of cyber-attacks and cyber security; Emerging trends and recent developments." </a:t>
            </a:r>
            <a:r>
              <a:rPr lang="en-US" i="1" dirty="0"/>
              <a:t>Energy Reports</a:t>
            </a:r>
            <a:r>
              <a:rPr lang="en-US" dirty="0"/>
              <a:t> 7 (2021): 8176-8186.</a:t>
            </a:r>
          </a:p>
          <a:p>
            <a:pPr lvl="0"/>
            <a:r>
              <a:rPr lang="en-US" dirty="0"/>
              <a:t>Mohammad </a:t>
            </a:r>
            <a:r>
              <a:rPr lang="en-US" dirty="0" err="1"/>
              <a:t>Yekta</a:t>
            </a:r>
            <a:r>
              <a:rPr lang="en-US" dirty="0"/>
              <a:t> Saidabad, et al. "Cybersecurity and Risk Management in Industrial and Civil Engineering Systems." </a:t>
            </a:r>
            <a:r>
              <a:rPr lang="en-US" i="1" dirty="0"/>
              <a:t>ResearchGate</a:t>
            </a:r>
            <a:r>
              <a:rPr lang="en-US" dirty="0"/>
              <a:t>, unknown, 6 Mar. 2023, www.researchgate.net/publication/369020183_Cybersecurity_and_risk_management_in_industrial_and_civil_engineering_systems. Accessed 3 Nov. 2023.</a:t>
            </a:r>
          </a:p>
          <a:p>
            <a:pPr lvl="0"/>
            <a:r>
              <a:rPr lang="en-US" dirty="0"/>
              <a:t>Wen, He, et al. "Risk assessment of human-automation conflict under cyberattacks in process systems." </a:t>
            </a:r>
            <a:r>
              <a:rPr lang="en-US" i="1" dirty="0"/>
              <a:t>Computers &amp; Chemical Engineering</a:t>
            </a:r>
            <a:r>
              <a:rPr lang="en-US" dirty="0"/>
              <a:t> 172 (2023): 108175.</a:t>
            </a:r>
          </a:p>
          <a:p>
            <a:endParaRPr lang="en-US" dirty="0"/>
          </a:p>
        </p:txBody>
      </p:sp>
    </p:spTree>
    <p:extLst>
      <p:ext uri="{BB962C8B-B14F-4D97-AF65-F5344CB8AC3E}">
        <p14:creationId xmlns:p14="http://schemas.microsoft.com/office/powerpoint/2010/main" val="365468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150" y="1843514"/>
            <a:ext cx="7704000" cy="572700"/>
          </a:xfrm>
        </p:spPr>
        <p:txBody>
          <a:bodyPr/>
          <a:lstStyle/>
          <a:p>
            <a:r>
              <a:rPr lang="en-US" sz="5400" dirty="0" smtClean="0">
                <a:latin typeface="Brush Script MT" panose="03060802040406070304" pitchFamily="66" charset="0"/>
              </a:rPr>
              <a:t>Thank </a:t>
            </a:r>
            <a:r>
              <a:rPr lang="en-US" sz="5400" dirty="0" smtClean="0">
                <a:latin typeface="Brush Script MT" panose="03060802040406070304" pitchFamily="66" charset="0"/>
              </a:rPr>
              <a:t>you</a:t>
            </a:r>
            <a:endParaRPr lang="en-US" sz="5400" dirty="0">
              <a:latin typeface="Brush Script MT" panose="03060802040406070304" pitchFamily="66" charset="0"/>
            </a:endParaRPr>
          </a:p>
        </p:txBody>
      </p:sp>
    </p:spTree>
    <p:extLst>
      <p:ext uri="{BB962C8B-B14F-4D97-AF65-F5344CB8AC3E}">
        <p14:creationId xmlns:p14="http://schemas.microsoft.com/office/powerpoint/2010/main" val="426941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1. </a:t>
            </a:r>
            <a:r>
              <a:rPr lang="en-US" u="sng" dirty="0" smtClean="0"/>
              <a:t>Motivation</a:t>
            </a:r>
            <a:endParaRPr lang="en-US" u="sng" dirty="0"/>
          </a:p>
        </p:txBody>
      </p:sp>
      <p:sp>
        <p:nvSpPr>
          <p:cNvPr id="3" name="Text Placeholder 2"/>
          <p:cNvSpPr>
            <a:spLocks noGrp="1"/>
          </p:cNvSpPr>
          <p:nvPr>
            <p:ph type="body" idx="1"/>
          </p:nvPr>
        </p:nvSpPr>
        <p:spPr>
          <a:xfrm>
            <a:off x="1808291" y="1112200"/>
            <a:ext cx="6254332" cy="3746671"/>
          </a:xfrm>
        </p:spPr>
        <p:txBody>
          <a:bodyPr/>
          <a:lstStyle/>
          <a:p>
            <a:r>
              <a:rPr lang="en-US" sz="1600" dirty="0"/>
              <a:t>This study was </a:t>
            </a:r>
            <a:r>
              <a:rPr lang="en-US" sz="1600" dirty="0" smtClean="0"/>
              <a:t>inspired </a:t>
            </a:r>
            <a:r>
              <a:rPr lang="en-US" sz="1600" dirty="0"/>
              <a:t>by various motivations. These include;</a:t>
            </a:r>
          </a:p>
          <a:p>
            <a:pPr marL="552450" lvl="0" indent="-400050">
              <a:buFont typeface="+mj-lt"/>
              <a:buAutoNum type="romanLcPeriod"/>
            </a:pPr>
            <a:r>
              <a:rPr lang="en-US" sz="1600" dirty="0"/>
              <a:t>The constantly changing landscape of engineering projects and their innate vulnerabilities in the represented digital era.  </a:t>
            </a:r>
          </a:p>
          <a:p>
            <a:pPr marL="552450" lvl="0" indent="-400050">
              <a:buFont typeface="+mj-lt"/>
              <a:buAutoNum type="romanLcPeriod"/>
            </a:pPr>
            <a:r>
              <a:rPr lang="en-US" sz="1600" dirty="0"/>
              <a:t>A gap </a:t>
            </a:r>
            <a:r>
              <a:rPr lang="en-US" sz="1600" dirty="0" smtClean="0"/>
              <a:t>existing </a:t>
            </a:r>
            <a:r>
              <a:rPr lang="en-US" sz="1600" dirty="0"/>
              <a:t>for a comprehensive risk management approach in cybersecurity for chemical engineering projects.</a:t>
            </a:r>
          </a:p>
          <a:p>
            <a:pPr marL="552450" lvl="0" indent="-400050">
              <a:buFont typeface="+mj-lt"/>
              <a:buAutoNum type="romanLcPeriod"/>
            </a:pPr>
            <a:r>
              <a:rPr lang="en-US" sz="1600" dirty="0"/>
              <a:t>Assessing and appraising cybersecurity attacks in chemical engineering projects. </a:t>
            </a:r>
          </a:p>
          <a:p>
            <a:pPr marL="552450" lvl="0" indent="-400050">
              <a:buFont typeface="+mj-lt"/>
              <a:buAutoNum type="romanLcPeriod"/>
            </a:pPr>
            <a:r>
              <a:rPr lang="en-US" sz="1600" dirty="0" smtClean="0"/>
              <a:t>Exploring on advancements </a:t>
            </a:r>
            <a:r>
              <a:rPr lang="en-US" sz="1600" dirty="0"/>
              <a:t>in technology</a:t>
            </a:r>
          </a:p>
          <a:p>
            <a:pPr marL="552450" lvl="0" indent="-400050">
              <a:buFont typeface="+mj-lt"/>
              <a:buAutoNum type="romanLcPeriod"/>
            </a:pPr>
            <a:r>
              <a:rPr lang="en-US" sz="1600" dirty="0" smtClean="0"/>
              <a:t>Researching </a:t>
            </a:r>
            <a:r>
              <a:rPr lang="en-US" sz="1600" dirty="0"/>
              <a:t>different ways that could be utilized to address risks linked to cyber-attacks in engineering projects. </a:t>
            </a:r>
          </a:p>
          <a:p>
            <a:endParaRPr lang="en-US" sz="1600" dirty="0"/>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34" y="2358236"/>
            <a:ext cx="1323232" cy="1042821"/>
          </a:xfrm>
          <a:prstGeom prst="rect">
            <a:avLst/>
          </a:prstGeom>
        </p:spPr>
      </p:pic>
    </p:spTree>
    <p:extLst>
      <p:ext uri="{BB962C8B-B14F-4D97-AF65-F5344CB8AC3E}">
        <p14:creationId xmlns:p14="http://schemas.microsoft.com/office/powerpoint/2010/main" val="262767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2. Backgroun</a:t>
            </a:r>
            <a:r>
              <a:rPr lang="en-US" u="sng" dirty="0" smtClean="0"/>
              <a:t>d </a:t>
            </a:r>
            <a:r>
              <a:rPr lang="en-US" u="sng" dirty="0" smtClean="0">
                <a:solidFill>
                  <a:schemeClr val="tx1"/>
                </a:solidFill>
              </a:rPr>
              <a:t>Information</a:t>
            </a:r>
            <a:endParaRPr lang="en-US" u="sng" dirty="0">
              <a:solidFill>
                <a:schemeClr val="tx1"/>
              </a:solidFill>
            </a:endParaRPr>
          </a:p>
        </p:txBody>
      </p:sp>
      <p:sp>
        <p:nvSpPr>
          <p:cNvPr id="3" name="Text Placeholder 2"/>
          <p:cNvSpPr>
            <a:spLocks noGrp="1"/>
          </p:cNvSpPr>
          <p:nvPr>
            <p:ph type="body" idx="1"/>
          </p:nvPr>
        </p:nvSpPr>
        <p:spPr>
          <a:xfrm>
            <a:off x="817860" y="1112200"/>
            <a:ext cx="7508280" cy="3746671"/>
          </a:xfrm>
        </p:spPr>
        <p:txBody>
          <a:bodyPr/>
          <a:lstStyle/>
          <a:p>
            <a:pPr lvl="0"/>
            <a:r>
              <a:rPr lang="en-US" sz="1400" dirty="0"/>
              <a:t>Chemical engineering projects have shaped the infrastructure that underpins </a:t>
            </a:r>
            <a:r>
              <a:rPr lang="en-US" sz="1400" dirty="0" smtClean="0"/>
              <a:t>society.</a:t>
            </a:r>
            <a:endParaRPr lang="en-US" sz="1400" dirty="0"/>
          </a:p>
          <a:p>
            <a:pPr lvl="0"/>
            <a:r>
              <a:rPr lang="en-US" sz="1400" dirty="0"/>
              <a:t>The integration of digital technologies, the Internet of Things (IoT), and automation has revolutionized engineering </a:t>
            </a:r>
            <a:r>
              <a:rPr lang="en-US" sz="1400" dirty="0" smtClean="0"/>
              <a:t>projects (</a:t>
            </a:r>
            <a:r>
              <a:rPr lang="en-US" sz="1400" dirty="0" err="1" smtClean="0"/>
              <a:t>Eling</a:t>
            </a:r>
            <a:r>
              <a:rPr lang="en-US" sz="1400" dirty="0"/>
              <a:t> </a:t>
            </a:r>
            <a:r>
              <a:rPr lang="en-US" sz="1400" dirty="0" smtClean="0"/>
              <a:t>et al.)</a:t>
            </a:r>
            <a:endParaRPr lang="en-US" sz="1400" dirty="0"/>
          </a:p>
          <a:p>
            <a:pPr lvl="0"/>
            <a:r>
              <a:rPr lang="en-US" sz="1400" dirty="0"/>
              <a:t>Digitization has exposed projects to a range of cybersecurity </a:t>
            </a:r>
            <a:r>
              <a:rPr lang="en-US" sz="1400" dirty="0" smtClean="0"/>
              <a:t>risks.</a:t>
            </a:r>
            <a:endParaRPr lang="en-US" sz="1400" dirty="0"/>
          </a:p>
          <a:p>
            <a:pPr lvl="0"/>
            <a:r>
              <a:rPr lang="en-US" sz="1400" dirty="0"/>
              <a:t>The frequency and sophistication of cybersecurity threats have increased at an alarming </a:t>
            </a:r>
            <a:r>
              <a:rPr lang="en-US" sz="1400" dirty="0" smtClean="0"/>
              <a:t>rate.</a:t>
            </a:r>
            <a:endParaRPr lang="en-US" sz="1400" dirty="0"/>
          </a:p>
          <a:p>
            <a:pPr lvl="0"/>
            <a:r>
              <a:rPr lang="en-US" sz="1400" dirty="0"/>
              <a:t>Threats endanger the integrity and functionality of engineering projects</a:t>
            </a:r>
          </a:p>
          <a:p>
            <a:pPr lvl="0"/>
            <a:r>
              <a:rPr lang="en-US" sz="1400" dirty="0"/>
              <a:t>There is a need to safeguard critical infrastructure and save significant investments from </a:t>
            </a:r>
            <a:r>
              <a:rPr lang="en-US" sz="1400" dirty="0" smtClean="0"/>
              <a:t>abuse.</a:t>
            </a:r>
            <a:endParaRPr lang="en-US" sz="1400" dirty="0"/>
          </a:p>
          <a:p>
            <a:pPr lvl="0"/>
            <a:r>
              <a:rPr lang="en-US" sz="1400" dirty="0"/>
              <a:t>Stakeholders demand the successful and secure execution of engineering </a:t>
            </a:r>
            <a:r>
              <a:rPr lang="en-US" sz="1400" dirty="0" smtClean="0"/>
              <a:t>projects.</a:t>
            </a:r>
            <a:endParaRPr lang="en-US" sz="1400" dirty="0"/>
          </a:p>
          <a:p>
            <a:pPr lvl="0"/>
            <a:r>
              <a:rPr lang="en-US" sz="1400" dirty="0"/>
              <a:t>Challenges associated with cybersecurity risk management in chemical engineering: </a:t>
            </a:r>
          </a:p>
          <a:p>
            <a:pPr marL="552450" lvl="0" indent="-400050">
              <a:buFont typeface="+mj-lt"/>
              <a:buAutoNum type="romanLcPeriod"/>
            </a:pPr>
            <a:r>
              <a:rPr lang="en-US" sz="1400" dirty="0"/>
              <a:t>Insider threats </a:t>
            </a:r>
          </a:p>
          <a:p>
            <a:pPr marL="552450" lvl="0" indent="-400050">
              <a:buFont typeface="+mj-lt"/>
              <a:buAutoNum type="romanLcPeriod"/>
            </a:pPr>
            <a:r>
              <a:rPr lang="en-US" sz="1400" dirty="0"/>
              <a:t>The complexity of modern cyber threats</a:t>
            </a:r>
          </a:p>
          <a:p>
            <a:pPr marL="552450" lvl="0" indent="-400050">
              <a:buFont typeface="+mj-lt"/>
              <a:buAutoNum type="romanLcPeriod"/>
            </a:pPr>
            <a:r>
              <a:rPr lang="en-US" sz="1400" dirty="0"/>
              <a:t>Resource constraints</a:t>
            </a:r>
          </a:p>
          <a:p>
            <a:pPr marL="552450" lvl="0" indent="-400050">
              <a:buFont typeface="+mj-lt"/>
              <a:buAutoNum type="romanLcPeriod"/>
            </a:pPr>
            <a:r>
              <a:rPr lang="en-US" sz="1400" dirty="0"/>
              <a:t>Process control vulnerabilities</a:t>
            </a:r>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Tree>
    <p:extLst>
      <p:ext uri="{BB962C8B-B14F-4D97-AF65-F5344CB8AC3E}">
        <p14:creationId xmlns:p14="http://schemas.microsoft.com/office/powerpoint/2010/main" val="415401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3</a:t>
            </a:r>
            <a:r>
              <a:rPr lang="en-US" u="sng" dirty="0"/>
              <a:t>. Problem Definition </a:t>
            </a:r>
            <a:r>
              <a:rPr lang="en-US" u="sng" dirty="0">
                <a:solidFill>
                  <a:schemeClr val="tx1"/>
                </a:solidFill>
              </a:rPr>
              <a:t>and Project Objectives</a:t>
            </a:r>
            <a:endParaRPr lang="en-US" u="sng" dirty="0">
              <a:solidFill>
                <a:schemeClr val="tx1"/>
              </a:solidFill>
            </a:endParaRPr>
          </a:p>
        </p:txBody>
      </p:sp>
      <p:sp>
        <p:nvSpPr>
          <p:cNvPr id="3" name="Text Placeholder 2"/>
          <p:cNvSpPr>
            <a:spLocks noGrp="1"/>
          </p:cNvSpPr>
          <p:nvPr>
            <p:ph type="body" idx="1"/>
          </p:nvPr>
        </p:nvSpPr>
        <p:spPr>
          <a:xfrm>
            <a:off x="817860" y="1112200"/>
            <a:ext cx="4469757" cy="3746671"/>
          </a:xfrm>
        </p:spPr>
        <p:txBody>
          <a:bodyPr/>
          <a:lstStyle/>
          <a:p>
            <a:pPr marL="152400" indent="0">
              <a:buNone/>
            </a:pPr>
            <a:r>
              <a:rPr lang="en-US" sz="1400" b="1" i="1" dirty="0" smtClean="0"/>
              <a:t>i. Problem </a:t>
            </a:r>
            <a:r>
              <a:rPr lang="en-US" sz="1400" b="1" i="1" dirty="0"/>
              <a:t>Definition</a:t>
            </a:r>
            <a:endParaRPr lang="en-US" sz="1400" dirty="0"/>
          </a:p>
          <a:p>
            <a:r>
              <a:rPr lang="en-US" sz="1400" dirty="0"/>
              <a:t>Despite the transformative nature of engineering projects, the increased reliance on interconnected digital systems presents an increasing and complicated challenge in the form of cybersecurity risks.</a:t>
            </a:r>
          </a:p>
          <a:p>
            <a:r>
              <a:rPr lang="en-US" sz="1400" dirty="0"/>
              <a:t>This poses different risks to engineering projects. </a:t>
            </a:r>
          </a:p>
          <a:p>
            <a:pPr marL="152400" indent="0">
              <a:buNone/>
            </a:pPr>
            <a:r>
              <a:rPr lang="en-US" sz="1400" b="1" i="1" dirty="0" smtClean="0"/>
              <a:t>ii. Project </a:t>
            </a:r>
            <a:r>
              <a:rPr lang="en-US" sz="1400" b="1" i="1" dirty="0"/>
              <a:t>objectives </a:t>
            </a:r>
            <a:endParaRPr lang="en-US" sz="1400" dirty="0"/>
          </a:p>
          <a:p>
            <a:pPr lvl="0"/>
            <a:r>
              <a:rPr lang="en-US" sz="1400" dirty="0"/>
              <a:t>To explore the significance of cybersecurity risk assessment in engineering projects</a:t>
            </a:r>
          </a:p>
          <a:p>
            <a:pPr lvl="0"/>
            <a:r>
              <a:rPr lang="en-US" sz="1400" dirty="0"/>
              <a:t>To formulate a set of best practices and guidelines for improving cybersecurity measures in engineering projects</a:t>
            </a:r>
          </a:p>
          <a:p>
            <a:pPr lvl="0"/>
            <a:r>
              <a:rPr lang="en-US" sz="1400" dirty="0"/>
              <a:t>To assess the effectiveness of existing risk management practices in engineering projects concerning cybersecurity</a:t>
            </a:r>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pic>
        <p:nvPicPr>
          <p:cNvPr id="20" name="Picture 19"/>
          <p:cNvPicPr>
            <a:picLocks noChangeAspect="1"/>
          </p:cNvPicPr>
          <p:nvPr/>
        </p:nvPicPr>
        <p:blipFill>
          <a:blip r:embed="rId3"/>
          <a:stretch>
            <a:fillRect/>
          </a:stretch>
        </p:blipFill>
        <p:spPr>
          <a:xfrm rot="20671226">
            <a:off x="5025568" y="2157834"/>
            <a:ext cx="3792454" cy="1828262"/>
          </a:xfrm>
          <a:prstGeom prst="rect">
            <a:avLst/>
          </a:prstGeom>
        </p:spPr>
      </p:pic>
    </p:spTree>
    <p:extLst>
      <p:ext uri="{BB962C8B-B14F-4D97-AF65-F5344CB8AC3E}">
        <p14:creationId xmlns:p14="http://schemas.microsoft.com/office/powerpoint/2010/main" val="281264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24" y="1403785"/>
            <a:ext cx="4702571" cy="1964400"/>
          </a:xfrm>
        </p:spPr>
        <p:txBody>
          <a:bodyPr/>
          <a:lstStyle/>
          <a:p>
            <a:r>
              <a:rPr lang="en-US" sz="4000" dirty="0" smtClean="0">
                <a:latin typeface="Papyrus" panose="03070502060502030205" pitchFamily="66" charset="0"/>
              </a:rPr>
              <a:t>Chapter Two: Literature</a:t>
            </a:r>
            <a:endParaRPr lang="en-US" sz="4000" dirty="0">
              <a:latin typeface="Papyrus" panose="03070502060502030205" pitchFamily="66" charset="0"/>
            </a:endParaRPr>
          </a:p>
        </p:txBody>
      </p:sp>
    </p:spTree>
    <p:extLst>
      <p:ext uri="{BB962C8B-B14F-4D97-AF65-F5344CB8AC3E}">
        <p14:creationId xmlns:p14="http://schemas.microsoft.com/office/powerpoint/2010/main" val="291810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65" y="562981"/>
            <a:ext cx="7704000" cy="572700"/>
          </a:xfrm>
        </p:spPr>
        <p:txBody>
          <a:bodyPr/>
          <a:lstStyle/>
          <a:p>
            <a:r>
              <a:rPr lang="en-US" u="sng" dirty="0" smtClean="0"/>
              <a:t>4. Cybersecurity </a:t>
            </a:r>
            <a:r>
              <a:rPr lang="en-US" u="sng" dirty="0">
                <a:solidFill>
                  <a:schemeClr val="tx1"/>
                </a:solidFill>
              </a:rPr>
              <a:t>in Engineering </a:t>
            </a:r>
            <a:endParaRPr lang="en-US" u="sng" dirty="0">
              <a:solidFill>
                <a:schemeClr val="tx1"/>
              </a:solidFill>
            </a:endParaRPr>
          </a:p>
        </p:txBody>
      </p:sp>
      <p:sp>
        <p:nvSpPr>
          <p:cNvPr id="3" name="Text Placeholder 2"/>
          <p:cNvSpPr>
            <a:spLocks noGrp="1"/>
          </p:cNvSpPr>
          <p:nvPr>
            <p:ph type="body" idx="1"/>
          </p:nvPr>
        </p:nvSpPr>
        <p:spPr>
          <a:xfrm>
            <a:off x="485059" y="1103460"/>
            <a:ext cx="8404499" cy="3579212"/>
          </a:xfrm>
        </p:spPr>
        <p:txBody>
          <a:bodyPr numCol="2"/>
          <a:lstStyle/>
          <a:p>
            <a:r>
              <a:rPr lang="en-US" sz="1400" dirty="0"/>
              <a:t>Risk management’s roots in engineering projects are traceable to early construction undertakings </a:t>
            </a:r>
            <a:r>
              <a:rPr lang="en-US" sz="1400" dirty="0" smtClean="0"/>
              <a:t>(Mohammad </a:t>
            </a:r>
            <a:r>
              <a:rPr lang="en-US" sz="1400" dirty="0"/>
              <a:t>et al.).</a:t>
            </a:r>
          </a:p>
          <a:p>
            <a:r>
              <a:rPr lang="en-US" sz="1400" dirty="0"/>
              <a:t> At the time, basic risk assessments were done to identify and treat factors that were perceived to threaten the structural integrity and operational viability of construction programs.</a:t>
            </a:r>
          </a:p>
          <a:p>
            <a:r>
              <a:rPr lang="en-US" sz="1400" dirty="0"/>
              <a:t>The historical evolution of risk management in engineering projects indicates a progressive response to the increasing complexity of projects and the introduction of new risk dimensions.</a:t>
            </a:r>
          </a:p>
          <a:p>
            <a:r>
              <a:rPr lang="en-US" sz="1400" dirty="0"/>
              <a:t>Hamed defines cybersecurity as the preservation of the discretion, integrity, and availability of information in cyberspace.</a:t>
            </a:r>
          </a:p>
          <a:p>
            <a:r>
              <a:rPr lang="en-US" sz="1400" dirty="0"/>
              <a:t>The increasing deployment of data network technologies in industrial control systems (ICSs) makes cybersecurity a challenging problem.</a:t>
            </a:r>
          </a:p>
          <a:p>
            <a:r>
              <a:rPr lang="en-US" sz="1400" dirty="0"/>
              <a:t>Different forms of cyber-attacks recorded by scholars include; </a:t>
            </a:r>
          </a:p>
          <a:p>
            <a:pPr marL="552450" indent="-400050">
              <a:buFont typeface="+mj-lt"/>
              <a:buAutoNum type="romanLcPeriod"/>
            </a:pPr>
            <a:r>
              <a:rPr lang="en-US" sz="1400" dirty="0"/>
              <a:t>Logical bomb</a:t>
            </a:r>
          </a:p>
          <a:p>
            <a:pPr marL="552450" indent="-400050">
              <a:buFont typeface="+mj-lt"/>
              <a:buAutoNum type="romanLcPeriod"/>
            </a:pPr>
            <a:r>
              <a:rPr lang="en-US" sz="1400" dirty="0"/>
              <a:t>Trojan horse</a:t>
            </a:r>
          </a:p>
          <a:p>
            <a:pPr marL="552450" indent="-400050">
              <a:buFont typeface="+mj-lt"/>
              <a:buAutoNum type="romanLcPeriod"/>
            </a:pPr>
            <a:r>
              <a:rPr lang="en-US" sz="1400" dirty="0"/>
              <a:t>Send spam</a:t>
            </a:r>
          </a:p>
          <a:p>
            <a:pPr marL="552450" indent="-400050">
              <a:buFont typeface="+mj-lt"/>
              <a:buAutoNum type="romanLcPeriod"/>
            </a:pPr>
            <a:r>
              <a:rPr lang="en-US" sz="1400" dirty="0"/>
              <a:t>Abuse tools</a:t>
            </a:r>
          </a:p>
          <a:p>
            <a:pPr marL="552450" indent="-400050">
              <a:buFont typeface="+mj-lt"/>
              <a:buAutoNum type="romanLcPeriod"/>
            </a:pPr>
            <a:r>
              <a:rPr lang="en-US" sz="1400" dirty="0"/>
              <a:t>Botnet </a:t>
            </a:r>
          </a:p>
          <a:p>
            <a:pPr marL="552450" indent="-400050">
              <a:buFont typeface="+mj-lt"/>
              <a:buAutoNum type="romanLcPeriod"/>
            </a:pPr>
            <a:r>
              <a:rPr lang="en-US" sz="1400" dirty="0"/>
              <a:t>Worm</a:t>
            </a:r>
          </a:p>
          <a:p>
            <a:pPr marL="552450" indent="-400050">
              <a:buFont typeface="+mj-lt"/>
              <a:buAutoNum type="romanLcPeriod"/>
            </a:pPr>
            <a:r>
              <a:rPr lang="en-US" sz="1400" dirty="0"/>
              <a:t>Sniffer </a:t>
            </a:r>
          </a:p>
          <a:p>
            <a:pPr marL="552450" indent="-400050">
              <a:buFont typeface="+mj-lt"/>
              <a:buAutoNum type="romanLcPeriod"/>
            </a:pPr>
            <a:r>
              <a:rPr lang="en-US" sz="1400" dirty="0"/>
              <a:t>(Li et al.; Wen et al.)</a:t>
            </a:r>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Tree>
    <p:extLst>
      <p:ext uri="{BB962C8B-B14F-4D97-AF65-F5344CB8AC3E}">
        <p14:creationId xmlns:p14="http://schemas.microsoft.com/office/powerpoint/2010/main" val="11264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41"/>
          <p:cNvSpPr txBox="1">
            <a:spLocks noGrp="1"/>
          </p:cNvSpPr>
          <p:nvPr>
            <p:ph type="title"/>
          </p:nvPr>
        </p:nvSpPr>
        <p:spPr>
          <a:xfrm>
            <a:off x="758619" y="235596"/>
            <a:ext cx="7704000" cy="572700"/>
          </a:xfrm>
          <a:prstGeom prst="rect">
            <a:avLst/>
          </a:prstGeom>
        </p:spPr>
        <p:txBody>
          <a:bodyPr spcFirstLastPara="1" wrap="square" lIns="91425" tIns="91425" rIns="91425" bIns="91425" anchor="t" anchorCtr="0">
            <a:noAutofit/>
          </a:bodyPr>
          <a:lstStyle/>
          <a:p>
            <a:pPr lvl="0"/>
            <a:r>
              <a:rPr lang="en-US" u="sng" dirty="0" smtClean="0">
                <a:solidFill>
                  <a:schemeClr val="dk2"/>
                </a:solidFill>
              </a:rPr>
              <a:t>5. Existing </a:t>
            </a:r>
            <a:r>
              <a:rPr lang="en-US" u="sng" dirty="0">
                <a:solidFill>
                  <a:schemeClr val="dk2"/>
                </a:solidFill>
              </a:rPr>
              <a:t>models </a:t>
            </a:r>
            <a:r>
              <a:rPr lang="en-US" u="sng" dirty="0">
                <a:solidFill>
                  <a:schemeClr val="tx1"/>
                </a:solidFill>
              </a:rPr>
              <a:t>and frameworks</a:t>
            </a:r>
            <a:endParaRPr u="sng" dirty="0">
              <a:solidFill>
                <a:schemeClr val="tx1"/>
              </a:solidFill>
            </a:endParaRPr>
          </a:p>
        </p:txBody>
      </p:sp>
      <p:sp>
        <p:nvSpPr>
          <p:cNvPr id="958" name="Google Shape;958;p41"/>
          <p:cNvSpPr txBox="1"/>
          <p:nvPr/>
        </p:nvSpPr>
        <p:spPr>
          <a:xfrm>
            <a:off x="7060557" y="1328631"/>
            <a:ext cx="1783800" cy="1104468"/>
          </a:xfrm>
          <a:prstGeom prst="rect">
            <a:avLst/>
          </a:prstGeom>
          <a:noFill/>
          <a:ln>
            <a:noFill/>
          </a:ln>
        </p:spPr>
        <p:txBody>
          <a:bodyPr spcFirstLastPara="1" wrap="square" lIns="91425" tIns="91425" rIns="91425" bIns="91425" anchor="b" anchorCtr="0">
            <a:noAutofit/>
          </a:bodyPr>
          <a:lstStyle/>
          <a:p>
            <a:r>
              <a:rPr lang="en-US" sz="1600" dirty="0"/>
              <a:t>NIST Cybersecurity Framework (CSF) </a:t>
            </a:r>
            <a:endParaRPr lang="en-US" sz="1600" dirty="0"/>
          </a:p>
        </p:txBody>
      </p:sp>
      <p:sp>
        <p:nvSpPr>
          <p:cNvPr id="961" name="Google Shape;961;p41"/>
          <p:cNvSpPr txBox="1"/>
          <p:nvPr/>
        </p:nvSpPr>
        <p:spPr>
          <a:xfrm>
            <a:off x="109478" y="1581817"/>
            <a:ext cx="1759079" cy="684305"/>
          </a:xfrm>
          <a:prstGeom prst="rect">
            <a:avLst/>
          </a:prstGeom>
          <a:noFill/>
          <a:ln>
            <a:noFill/>
          </a:ln>
        </p:spPr>
        <p:txBody>
          <a:bodyPr spcFirstLastPara="1" wrap="square" lIns="91425" tIns="91425" rIns="91425" bIns="91425" anchor="b" anchorCtr="0">
            <a:noAutofit/>
          </a:bodyPr>
          <a:lstStyle/>
          <a:p>
            <a:pPr lvl="0" algn="r"/>
            <a:r>
              <a:rPr lang="en-US" sz="1600" dirty="0"/>
              <a:t>ISO 27001 </a:t>
            </a:r>
            <a:endParaRPr sz="1600" dirty="0">
              <a:solidFill>
                <a:schemeClr val="dk1"/>
              </a:solidFill>
              <a:latin typeface="DM Sans"/>
              <a:ea typeface="DM Sans"/>
              <a:cs typeface="DM Sans"/>
              <a:sym typeface="DM Sans"/>
            </a:endParaRPr>
          </a:p>
        </p:txBody>
      </p:sp>
      <p:sp>
        <p:nvSpPr>
          <p:cNvPr id="966" name="Google Shape;966;p41"/>
          <p:cNvSpPr/>
          <p:nvPr/>
        </p:nvSpPr>
        <p:spPr>
          <a:xfrm>
            <a:off x="2557882" y="3533006"/>
            <a:ext cx="4219706" cy="821682"/>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r>
              <a:rPr lang="en-US" dirty="0">
                <a:solidFill>
                  <a:schemeClr val="accent1"/>
                </a:solidFill>
              </a:rPr>
              <a:t>The Factor Analysis of Information Risk (FAIR) framework concentrates mainly on the analysis and quantification of risks, helping identify significant strategies to manage risks. </a:t>
            </a:r>
            <a:endParaRPr lang="en-US" dirty="0">
              <a:solidFill>
                <a:schemeClr val="accent1"/>
              </a:solidFill>
            </a:endParaRPr>
          </a:p>
        </p:txBody>
      </p:sp>
      <p:sp>
        <p:nvSpPr>
          <p:cNvPr id="968" name="Google Shape;968;p41"/>
          <p:cNvSpPr/>
          <p:nvPr/>
        </p:nvSpPr>
        <p:spPr>
          <a:xfrm>
            <a:off x="2341084" y="2252169"/>
            <a:ext cx="4246946" cy="1037476"/>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r>
              <a:rPr lang="en-US" dirty="0"/>
              <a:t>The International Organization for Standardization (ISO) standard offers a system approach to information security management systems (ISMS) (Kandasamy et al.).</a:t>
            </a:r>
            <a:endParaRPr lang="en-US" dirty="0">
              <a:solidFill>
                <a:schemeClr val="accent1">
                  <a:lumMod val="95000"/>
                </a:schemeClr>
              </a:solidFill>
            </a:endParaRPr>
          </a:p>
        </p:txBody>
      </p:sp>
      <p:sp>
        <p:nvSpPr>
          <p:cNvPr id="969" name="Google Shape;969;p41"/>
          <p:cNvSpPr/>
          <p:nvPr/>
        </p:nvSpPr>
        <p:spPr>
          <a:xfrm>
            <a:off x="2727296" y="1302456"/>
            <a:ext cx="4050291" cy="820228"/>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r>
              <a:rPr lang="en-US" dirty="0"/>
              <a:t>Founded in 1901, this framework is backed by NIST standards aimed at recognizing that the activities associated with managing cybersecurity risks are unique to every organization</a:t>
            </a:r>
            <a:endParaRPr lang="en-US" dirty="0"/>
          </a:p>
        </p:txBody>
      </p:sp>
      <p:sp>
        <p:nvSpPr>
          <p:cNvPr id="971" name="Google Shape;971;p41"/>
          <p:cNvSpPr txBox="1"/>
          <p:nvPr/>
        </p:nvSpPr>
        <p:spPr>
          <a:xfrm>
            <a:off x="7218924" y="3339548"/>
            <a:ext cx="1789904" cy="604299"/>
          </a:xfrm>
          <a:prstGeom prst="rect">
            <a:avLst/>
          </a:prstGeom>
          <a:noFill/>
          <a:ln>
            <a:noFill/>
          </a:ln>
        </p:spPr>
        <p:txBody>
          <a:bodyPr spcFirstLastPara="1" wrap="square" lIns="91425" tIns="91425" rIns="91425" bIns="91425" anchor="b" anchorCtr="0">
            <a:noAutofit/>
          </a:bodyPr>
          <a:lstStyle/>
          <a:p>
            <a:r>
              <a:rPr lang="en-US" sz="1600" dirty="0"/>
              <a:t>FAIR Framework </a:t>
            </a:r>
            <a:endParaRPr lang="en-US" sz="1600" dirty="0"/>
          </a:p>
        </p:txBody>
      </p:sp>
      <p:cxnSp>
        <p:nvCxnSpPr>
          <p:cNvPr id="973" name="Google Shape;973;p41"/>
          <p:cNvCxnSpPr>
            <a:stCxn id="961" idx="3"/>
            <a:endCxn id="968" idx="1"/>
          </p:cNvCxnSpPr>
          <p:nvPr/>
        </p:nvCxnSpPr>
        <p:spPr>
          <a:xfrm>
            <a:off x="1868557" y="1923970"/>
            <a:ext cx="472527" cy="846937"/>
          </a:xfrm>
          <a:prstGeom prst="bentConnector3">
            <a:avLst>
              <a:gd name="adj1" fmla="val 50000"/>
            </a:avLst>
          </a:prstGeom>
          <a:noFill/>
          <a:ln w="9525" cap="flat" cmpd="sng">
            <a:solidFill>
              <a:schemeClr val="dk2"/>
            </a:solidFill>
            <a:prstDash val="solid"/>
            <a:round/>
            <a:headEnd type="oval" w="med" len="med"/>
            <a:tailEnd type="none" w="med" len="med"/>
          </a:ln>
        </p:spPr>
      </p:cxnSp>
      <p:cxnSp>
        <p:nvCxnSpPr>
          <p:cNvPr id="975" name="Google Shape;975;p41"/>
          <p:cNvCxnSpPr>
            <a:stCxn id="971" idx="1"/>
            <a:endCxn id="966" idx="3"/>
          </p:cNvCxnSpPr>
          <p:nvPr/>
        </p:nvCxnSpPr>
        <p:spPr>
          <a:xfrm rot="10800000" flipV="1">
            <a:off x="6777588" y="3641697"/>
            <a:ext cx="441336" cy="302149"/>
          </a:xfrm>
          <a:prstGeom prst="bentConnector3">
            <a:avLst>
              <a:gd name="adj1" fmla="val 50000"/>
            </a:avLst>
          </a:prstGeom>
          <a:noFill/>
          <a:ln w="9525" cap="flat" cmpd="sng">
            <a:solidFill>
              <a:schemeClr val="dk2"/>
            </a:solidFill>
            <a:prstDash val="solid"/>
            <a:round/>
            <a:headEnd type="oval" w="med" len="med"/>
            <a:tailEnd type="none" w="med" len="med"/>
          </a:ln>
        </p:spPr>
      </p:cxnSp>
      <p:cxnSp>
        <p:nvCxnSpPr>
          <p:cNvPr id="976" name="Google Shape;976;p41"/>
          <p:cNvCxnSpPr/>
          <p:nvPr/>
        </p:nvCxnSpPr>
        <p:spPr>
          <a:xfrm rot="10800000">
            <a:off x="6760297" y="1645525"/>
            <a:ext cx="335666" cy="134090"/>
          </a:xfrm>
          <a:prstGeom prst="bentConnector3">
            <a:avLst>
              <a:gd name="adj1" fmla="val 50000"/>
            </a:avLst>
          </a:prstGeom>
          <a:noFill/>
          <a:ln w="9525" cap="flat" cmpd="sng">
            <a:solidFill>
              <a:schemeClr val="dk2"/>
            </a:solidFill>
            <a:prstDash val="solid"/>
            <a:round/>
            <a:headEnd type="oval" w="med" len="med"/>
            <a:tailEnd type="none" w="med" len="med"/>
          </a:ln>
        </p:spPr>
      </p:cxnSp>
      <p:sp>
        <p:nvSpPr>
          <p:cNvPr id="5" name="TextBox 4"/>
          <p:cNvSpPr txBox="1"/>
          <p:nvPr/>
        </p:nvSpPr>
        <p:spPr>
          <a:xfrm>
            <a:off x="687090" y="778901"/>
            <a:ext cx="7874298" cy="738664"/>
          </a:xfrm>
          <a:prstGeom prst="rect">
            <a:avLst/>
          </a:prstGeom>
          <a:noFill/>
        </p:spPr>
        <p:txBody>
          <a:bodyPr wrap="square" rtlCol="0">
            <a:spAutoFit/>
          </a:bodyPr>
          <a:lstStyle/>
          <a:p>
            <a:pPr marL="285750" indent="-285750">
              <a:buFont typeface="Arial" panose="020B0604020202020204" pitchFamily="34" charset="0"/>
              <a:buChar char="•"/>
            </a:pPr>
            <a:r>
              <a:rPr lang="en-US" dirty="0"/>
              <a:t>Different models exist to comprehend and manage cyber-security and risk management in engineering projects.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7449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65" y="562981"/>
            <a:ext cx="7704000" cy="572700"/>
          </a:xfrm>
        </p:spPr>
        <p:txBody>
          <a:bodyPr/>
          <a:lstStyle/>
          <a:p>
            <a:r>
              <a:rPr lang="en-US" u="sng" dirty="0" smtClean="0"/>
              <a:t>6. Case </a:t>
            </a:r>
            <a:r>
              <a:rPr lang="en-US" u="sng" dirty="0"/>
              <a:t>Studies </a:t>
            </a:r>
            <a:r>
              <a:rPr lang="en-US" u="sng" dirty="0">
                <a:solidFill>
                  <a:schemeClr val="tx1"/>
                </a:solidFill>
              </a:rPr>
              <a:t>And </a:t>
            </a:r>
            <a:r>
              <a:rPr lang="en-US" u="sng" dirty="0" smtClean="0">
                <a:solidFill>
                  <a:schemeClr val="tx1"/>
                </a:solidFill>
              </a:rPr>
              <a:t>Incidents</a:t>
            </a:r>
            <a:endParaRPr lang="en-US" u="sng" dirty="0">
              <a:solidFill>
                <a:schemeClr val="tx1"/>
              </a:solidFill>
            </a:endParaRPr>
          </a:p>
        </p:txBody>
      </p:sp>
      <p:sp>
        <p:nvSpPr>
          <p:cNvPr id="3" name="Text Placeholder 2"/>
          <p:cNvSpPr>
            <a:spLocks noGrp="1"/>
          </p:cNvSpPr>
          <p:nvPr>
            <p:ph type="body" idx="1"/>
          </p:nvPr>
        </p:nvSpPr>
        <p:spPr>
          <a:xfrm>
            <a:off x="966578" y="1066638"/>
            <a:ext cx="6348622" cy="3579212"/>
          </a:xfrm>
        </p:spPr>
        <p:txBody>
          <a:bodyPr numCol="1"/>
          <a:lstStyle/>
          <a:p>
            <a:r>
              <a:rPr lang="en-US" sz="1400" dirty="0"/>
              <a:t>Different case studies recorded from various sources include</a:t>
            </a:r>
            <a:r>
              <a:rPr lang="en-US" sz="1400" dirty="0" smtClean="0"/>
              <a:t>;</a:t>
            </a:r>
            <a:endParaRPr lang="en-US" sz="1400" b="1" i="1" dirty="0" smtClean="0"/>
          </a:p>
          <a:p>
            <a:pPr marL="552450" indent="-400050">
              <a:buFont typeface="+mj-lt"/>
              <a:buAutoNum type="romanLcPeriod"/>
            </a:pPr>
            <a:r>
              <a:rPr lang="en-US" sz="1400" b="1" i="1" dirty="0" smtClean="0"/>
              <a:t>The </a:t>
            </a:r>
            <a:r>
              <a:rPr lang="en-US" sz="1400" b="1" i="1" dirty="0"/>
              <a:t>Stuxnet Attack on Iranian Nuclear Facilities </a:t>
            </a:r>
            <a:r>
              <a:rPr lang="en-US" sz="1400" dirty="0"/>
              <a:t>– This attack targeted its process control system to cause wide-scale damage by forcing centrifuges to operate outside safe operating limits (SOL) (Ameli et al.).</a:t>
            </a:r>
          </a:p>
          <a:p>
            <a:pPr marL="552450" indent="-400050">
              <a:buFont typeface="+mj-lt"/>
              <a:buAutoNum type="romanLcPeriod"/>
            </a:pPr>
            <a:r>
              <a:rPr lang="en-US" sz="1400" b="1" i="1" dirty="0"/>
              <a:t>Water-Plant</a:t>
            </a:r>
            <a:r>
              <a:rPr lang="en-US" sz="1400" dirty="0"/>
              <a:t> -  The hacker accessed a water plant’s human-machine interface (HMI) and interfered with sodium hydroxide’s level from 100ppm to 11100ppm (Wen et al.).</a:t>
            </a:r>
          </a:p>
          <a:p>
            <a:pPr marL="552450" indent="-400050">
              <a:buFont typeface="+mj-lt"/>
              <a:buAutoNum type="romanLcPeriod"/>
            </a:pPr>
            <a:r>
              <a:rPr lang="en-US" sz="1400" b="1" i="1" dirty="0"/>
              <a:t>Ukraine Power Grid Cyberattack in 2015 </a:t>
            </a:r>
            <a:r>
              <a:rPr lang="en-US" sz="1400" dirty="0"/>
              <a:t>– There was a cyberattack on the Ukrainian power grid, which resulted in a widespread coordinated blackout that affected various regions in the country (Kovács et al.)</a:t>
            </a:r>
          </a:p>
          <a:p>
            <a:pPr marL="552450" indent="-400050">
              <a:buFont typeface="+mj-lt"/>
              <a:buAutoNum type="romanLcPeriod"/>
            </a:pPr>
            <a:r>
              <a:rPr lang="en-US" sz="1400" b="1" i="1" dirty="0"/>
              <a:t>The Siemens SIMATIC WinCC in 2010 </a:t>
            </a:r>
            <a:r>
              <a:rPr lang="en-US" sz="1400" dirty="0"/>
              <a:t>- The cyber-attack targeted the supervisory control and data acquisition (SCADA) system employed in critical infrastructure (Al Ghazo et al</a:t>
            </a:r>
            <a:r>
              <a:rPr lang="en-US" sz="1400" dirty="0" smtClean="0"/>
              <a:t>.).</a:t>
            </a:r>
            <a:endParaRPr lang="en-US" sz="1400" dirty="0"/>
          </a:p>
          <a:p>
            <a:r>
              <a:rPr lang="en-US" sz="1400" dirty="0"/>
              <a:t>These case studies highlight the relevancy of cybersecurity measures in managing risk. </a:t>
            </a:r>
          </a:p>
          <a:p>
            <a:endParaRPr lang="en-US" sz="1400" dirty="0"/>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Tree>
    <p:extLst>
      <p:ext uri="{BB962C8B-B14F-4D97-AF65-F5344CB8AC3E}">
        <p14:creationId xmlns:p14="http://schemas.microsoft.com/office/powerpoint/2010/main" val="2000753851"/>
      </p:ext>
    </p:extLst>
  </p:cSld>
  <p:clrMapOvr>
    <a:masterClrMapping/>
  </p:clrMapOvr>
</p:sld>
</file>

<file path=ppt/theme/theme1.xml><?xml version="1.0" encoding="utf-8"?>
<a:theme xmlns:a="http://schemas.openxmlformats.org/drawingml/2006/main" name="Administrative Process Review Meeting Infographics by Slidesgo">
  <a:themeElements>
    <a:clrScheme name="Simple Light">
      <a:dk1>
        <a:srgbClr val="000000"/>
      </a:dk1>
      <a:lt1>
        <a:srgbClr val="F7F7F7"/>
      </a:lt1>
      <a:dk2>
        <a:srgbClr val="5757FF"/>
      </a:dk2>
      <a:lt2>
        <a:srgbClr val="FF1D25"/>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2984</Words>
  <Application>Microsoft Office PowerPoint</Application>
  <PresentationFormat>On-screen Show (16:9)</PresentationFormat>
  <Paragraphs>205</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Papyrus</vt:lpstr>
      <vt:lpstr>Times New Roman</vt:lpstr>
      <vt:lpstr>DM Sans</vt:lpstr>
      <vt:lpstr>Brush Script MT</vt:lpstr>
      <vt:lpstr>Administrative Process Review Meeting Infographics by Slidesgo</vt:lpstr>
      <vt:lpstr>Capstone Project: Risk Management in Engineering Projects: Cybersecurity</vt:lpstr>
      <vt:lpstr>Chapter One: Introduction </vt:lpstr>
      <vt:lpstr>1. Motivation</vt:lpstr>
      <vt:lpstr>2. Background Information</vt:lpstr>
      <vt:lpstr>3. Problem Definition and Project Objectives</vt:lpstr>
      <vt:lpstr>Chapter Two: Literature</vt:lpstr>
      <vt:lpstr>4. Cybersecurity in Engineering </vt:lpstr>
      <vt:lpstr>5. Existing models and frameworks</vt:lpstr>
      <vt:lpstr>6. Case Studies And Incidents</vt:lpstr>
      <vt:lpstr>Chapter Three: Methodology </vt:lpstr>
      <vt:lpstr>7. A Project Population</vt:lpstr>
      <vt:lpstr>8. Data Collection </vt:lpstr>
      <vt:lpstr>9. Sampling Method involved to Identify Experts</vt:lpstr>
      <vt:lpstr>Chapter Four: Analysis</vt:lpstr>
      <vt:lpstr>10. Key Findings</vt:lpstr>
      <vt:lpstr>11. Relevance of Cyber-security in Engineering Projects </vt:lpstr>
      <vt:lpstr>12. Specific Area of Importance</vt:lpstr>
      <vt:lpstr>13. Challenges Experienced in Cybersecurity in Engineering Projects</vt:lpstr>
      <vt:lpstr>Chapter Five: Conclusion and Recommendation</vt:lpstr>
      <vt:lpstr>14. Conclusion</vt:lpstr>
      <vt:lpstr>15. Recommendations and Future Studies </vt:lpstr>
      <vt:lpstr>References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Process Review Meeting Infographics</dc:title>
  <dc:creator>Vickie Gitonga</dc:creator>
  <cp:lastModifiedBy>Microsoft account</cp:lastModifiedBy>
  <cp:revision>55</cp:revision>
  <dcterms:modified xsi:type="dcterms:W3CDTF">2023-11-03T03:00:43Z</dcterms:modified>
</cp:coreProperties>
</file>